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65" r:id="rId2"/>
    <p:sldId id="294" r:id="rId3"/>
    <p:sldId id="295" r:id="rId4"/>
    <p:sldId id="267" r:id="rId5"/>
    <p:sldId id="272" r:id="rId6"/>
    <p:sldId id="268" r:id="rId7"/>
    <p:sldId id="281" r:id="rId8"/>
    <p:sldId id="282" r:id="rId9"/>
    <p:sldId id="269" r:id="rId10"/>
    <p:sldId id="270" r:id="rId11"/>
    <p:sldId id="273" r:id="rId12"/>
    <p:sldId id="284" r:id="rId13"/>
    <p:sldId id="278" r:id="rId14"/>
    <p:sldId id="292" r:id="rId15"/>
    <p:sldId id="296" r:id="rId16"/>
    <p:sldId id="274" r:id="rId17"/>
    <p:sldId id="287" r:id="rId18"/>
    <p:sldId id="275" r:id="rId19"/>
    <p:sldId id="280" r:id="rId20"/>
    <p:sldId id="293" r:id="rId21"/>
    <p:sldId id="288" r:id="rId22"/>
    <p:sldId id="289" r:id="rId23"/>
    <p:sldId id="276" r:id="rId24"/>
    <p:sldId id="277" r:id="rId25"/>
    <p:sldId id="291" r:id="rId26"/>
    <p:sldId id="266" r:id="rId27"/>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8248"/>
  </p:normalViewPr>
  <p:slideViewPr>
    <p:cSldViewPr snapToGrid="0" snapToObjects="1">
      <p:cViewPr varScale="1">
        <p:scale>
          <a:sx n="66" d="100"/>
          <a:sy n="66" d="100"/>
        </p:scale>
        <p:origin x="2336" y="1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0" d="100"/>
          <a:sy n="90" d="100"/>
        </p:scale>
        <p:origin x="38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06513-52DF-3C46-972B-30D64E5F9726}" type="datetimeFigureOut">
              <a:rPr lang="fr-FR" smtClean="0"/>
              <a:t>07/06/2020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524CB-4D1F-1748-8CB7-84C9B4BD2213}" type="slidenum">
              <a:rPr lang="fr-FR" smtClean="0"/>
              <a:t>‹N°›</a:t>
            </a:fld>
            <a:endParaRPr lang="fr-FR"/>
          </a:p>
        </p:txBody>
      </p:sp>
    </p:spTree>
    <p:extLst>
      <p:ext uri="{BB962C8B-B14F-4D97-AF65-F5344CB8AC3E}">
        <p14:creationId xmlns:p14="http://schemas.microsoft.com/office/powerpoint/2010/main" val="379956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a:t>
            </a:fld>
            <a:endParaRPr lang="fr-FR"/>
          </a:p>
        </p:txBody>
      </p:sp>
    </p:spTree>
    <p:extLst>
      <p:ext uri="{BB962C8B-B14F-4D97-AF65-F5344CB8AC3E}">
        <p14:creationId xmlns:p14="http://schemas.microsoft.com/office/powerpoint/2010/main" val="834252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10</a:t>
            </a:fld>
            <a:endParaRPr lang="fr-FR"/>
          </a:p>
        </p:txBody>
      </p:sp>
    </p:spTree>
    <p:extLst>
      <p:ext uri="{BB962C8B-B14F-4D97-AF65-F5344CB8AC3E}">
        <p14:creationId xmlns:p14="http://schemas.microsoft.com/office/powerpoint/2010/main" val="267576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solidFill>
                <a:srgbClr val="000090"/>
              </a:solidFill>
            </a:endParaRPr>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11</a:t>
            </a:fld>
            <a:endParaRPr lang="fr-FR"/>
          </a:p>
        </p:txBody>
      </p:sp>
    </p:spTree>
    <p:extLst>
      <p:ext uri="{BB962C8B-B14F-4D97-AF65-F5344CB8AC3E}">
        <p14:creationId xmlns:p14="http://schemas.microsoft.com/office/powerpoint/2010/main" val="2657964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12</a:t>
            </a:fld>
            <a:endParaRPr lang="fr-FR"/>
          </a:p>
        </p:txBody>
      </p:sp>
    </p:spTree>
    <p:extLst>
      <p:ext uri="{BB962C8B-B14F-4D97-AF65-F5344CB8AC3E}">
        <p14:creationId xmlns:p14="http://schemas.microsoft.com/office/powerpoint/2010/main" val="1867852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13</a:t>
            </a:fld>
            <a:endParaRPr lang="fr-FR"/>
          </a:p>
        </p:txBody>
      </p:sp>
    </p:spTree>
    <p:extLst>
      <p:ext uri="{BB962C8B-B14F-4D97-AF65-F5344CB8AC3E}">
        <p14:creationId xmlns:p14="http://schemas.microsoft.com/office/powerpoint/2010/main" val="4252334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14</a:t>
            </a:fld>
            <a:endParaRPr lang="fr-FR"/>
          </a:p>
        </p:txBody>
      </p:sp>
    </p:spTree>
    <p:extLst>
      <p:ext uri="{BB962C8B-B14F-4D97-AF65-F5344CB8AC3E}">
        <p14:creationId xmlns:p14="http://schemas.microsoft.com/office/powerpoint/2010/main" val="4007851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15</a:t>
            </a:fld>
            <a:endParaRPr lang="fr-FR"/>
          </a:p>
        </p:txBody>
      </p:sp>
    </p:spTree>
    <p:extLst>
      <p:ext uri="{BB962C8B-B14F-4D97-AF65-F5344CB8AC3E}">
        <p14:creationId xmlns:p14="http://schemas.microsoft.com/office/powerpoint/2010/main" val="383829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16</a:t>
            </a:fld>
            <a:endParaRPr lang="fr-FR"/>
          </a:p>
        </p:txBody>
      </p:sp>
    </p:spTree>
    <p:extLst>
      <p:ext uri="{BB962C8B-B14F-4D97-AF65-F5344CB8AC3E}">
        <p14:creationId xmlns:p14="http://schemas.microsoft.com/office/powerpoint/2010/main" val="2135713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17</a:t>
            </a:fld>
            <a:endParaRPr lang="fr-FR"/>
          </a:p>
        </p:txBody>
      </p:sp>
    </p:spTree>
    <p:extLst>
      <p:ext uri="{BB962C8B-B14F-4D97-AF65-F5344CB8AC3E}">
        <p14:creationId xmlns:p14="http://schemas.microsoft.com/office/powerpoint/2010/main" val="4053240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18</a:t>
            </a:fld>
            <a:endParaRPr lang="fr-FR"/>
          </a:p>
        </p:txBody>
      </p:sp>
    </p:spTree>
    <p:extLst>
      <p:ext uri="{BB962C8B-B14F-4D97-AF65-F5344CB8AC3E}">
        <p14:creationId xmlns:p14="http://schemas.microsoft.com/office/powerpoint/2010/main" val="2670489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19</a:t>
            </a:fld>
            <a:endParaRPr lang="fr-FR"/>
          </a:p>
        </p:txBody>
      </p:sp>
    </p:spTree>
    <p:extLst>
      <p:ext uri="{BB962C8B-B14F-4D97-AF65-F5344CB8AC3E}">
        <p14:creationId xmlns:p14="http://schemas.microsoft.com/office/powerpoint/2010/main" val="15905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a:t>
            </a:fld>
            <a:endParaRPr lang="fr-FR"/>
          </a:p>
        </p:txBody>
      </p:sp>
    </p:spTree>
    <p:extLst>
      <p:ext uri="{BB962C8B-B14F-4D97-AF65-F5344CB8AC3E}">
        <p14:creationId xmlns:p14="http://schemas.microsoft.com/office/powerpoint/2010/main" val="1793533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20</a:t>
            </a:fld>
            <a:endParaRPr lang="fr-FR"/>
          </a:p>
        </p:txBody>
      </p:sp>
    </p:spTree>
    <p:extLst>
      <p:ext uri="{BB962C8B-B14F-4D97-AF65-F5344CB8AC3E}">
        <p14:creationId xmlns:p14="http://schemas.microsoft.com/office/powerpoint/2010/main" val="3172833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21</a:t>
            </a:fld>
            <a:endParaRPr lang="fr-FR"/>
          </a:p>
        </p:txBody>
      </p:sp>
    </p:spTree>
    <p:extLst>
      <p:ext uri="{BB962C8B-B14F-4D97-AF65-F5344CB8AC3E}">
        <p14:creationId xmlns:p14="http://schemas.microsoft.com/office/powerpoint/2010/main" val="3944463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22</a:t>
            </a:fld>
            <a:endParaRPr lang="fr-FR"/>
          </a:p>
        </p:txBody>
      </p:sp>
    </p:spTree>
    <p:extLst>
      <p:ext uri="{BB962C8B-B14F-4D97-AF65-F5344CB8AC3E}">
        <p14:creationId xmlns:p14="http://schemas.microsoft.com/office/powerpoint/2010/main" val="4363560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23</a:t>
            </a:fld>
            <a:endParaRPr lang="fr-FR"/>
          </a:p>
        </p:txBody>
      </p:sp>
    </p:spTree>
    <p:extLst>
      <p:ext uri="{BB962C8B-B14F-4D97-AF65-F5344CB8AC3E}">
        <p14:creationId xmlns:p14="http://schemas.microsoft.com/office/powerpoint/2010/main" val="607980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24</a:t>
            </a:fld>
            <a:endParaRPr lang="fr-FR"/>
          </a:p>
        </p:txBody>
      </p:sp>
    </p:spTree>
    <p:extLst>
      <p:ext uri="{BB962C8B-B14F-4D97-AF65-F5344CB8AC3E}">
        <p14:creationId xmlns:p14="http://schemas.microsoft.com/office/powerpoint/2010/main" val="590570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25</a:t>
            </a:fld>
            <a:endParaRPr lang="fr-FR"/>
          </a:p>
        </p:txBody>
      </p:sp>
    </p:spTree>
    <p:extLst>
      <p:ext uri="{BB962C8B-B14F-4D97-AF65-F5344CB8AC3E}">
        <p14:creationId xmlns:p14="http://schemas.microsoft.com/office/powerpoint/2010/main" val="2183435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26</a:t>
            </a:fld>
            <a:endParaRPr lang="fr-FR"/>
          </a:p>
        </p:txBody>
      </p:sp>
    </p:spTree>
    <p:extLst>
      <p:ext uri="{BB962C8B-B14F-4D97-AF65-F5344CB8AC3E}">
        <p14:creationId xmlns:p14="http://schemas.microsoft.com/office/powerpoint/2010/main" val="1182830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3</a:t>
            </a:fld>
            <a:endParaRPr lang="fr-FR"/>
          </a:p>
        </p:txBody>
      </p:sp>
    </p:spTree>
    <p:extLst>
      <p:ext uri="{BB962C8B-B14F-4D97-AF65-F5344CB8AC3E}">
        <p14:creationId xmlns:p14="http://schemas.microsoft.com/office/powerpoint/2010/main" val="1864837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4</a:t>
            </a:fld>
            <a:endParaRPr lang="fr-FR"/>
          </a:p>
        </p:txBody>
      </p:sp>
    </p:spTree>
    <p:extLst>
      <p:ext uri="{BB962C8B-B14F-4D97-AF65-F5344CB8AC3E}">
        <p14:creationId xmlns:p14="http://schemas.microsoft.com/office/powerpoint/2010/main" val="304902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5</a:t>
            </a:fld>
            <a:endParaRPr lang="fr-FR"/>
          </a:p>
        </p:txBody>
      </p:sp>
    </p:spTree>
    <p:extLst>
      <p:ext uri="{BB962C8B-B14F-4D97-AF65-F5344CB8AC3E}">
        <p14:creationId xmlns:p14="http://schemas.microsoft.com/office/powerpoint/2010/main" val="1522403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6</a:t>
            </a:fld>
            <a:endParaRPr lang="fr-FR"/>
          </a:p>
        </p:txBody>
      </p:sp>
    </p:spTree>
    <p:extLst>
      <p:ext uri="{BB962C8B-B14F-4D97-AF65-F5344CB8AC3E}">
        <p14:creationId xmlns:p14="http://schemas.microsoft.com/office/powerpoint/2010/main" val="1562636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7</a:t>
            </a:fld>
            <a:endParaRPr lang="fr-FR"/>
          </a:p>
        </p:txBody>
      </p:sp>
    </p:spTree>
    <p:extLst>
      <p:ext uri="{BB962C8B-B14F-4D97-AF65-F5344CB8AC3E}">
        <p14:creationId xmlns:p14="http://schemas.microsoft.com/office/powerpoint/2010/main" val="495332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8</a:t>
            </a:fld>
            <a:endParaRPr lang="fr-FR"/>
          </a:p>
        </p:txBody>
      </p:sp>
    </p:spTree>
    <p:extLst>
      <p:ext uri="{BB962C8B-B14F-4D97-AF65-F5344CB8AC3E}">
        <p14:creationId xmlns:p14="http://schemas.microsoft.com/office/powerpoint/2010/main" val="2866888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980EFC1-099A-1245-96EF-29481554612A}" type="slidenum">
              <a:rPr lang="fr-FR" smtClean="0"/>
              <a:t>9</a:t>
            </a:fld>
            <a:endParaRPr lang="fr-FR"/>
          </a:p>
        </p:txBody>
      </p:sp>
    </p:spTree>
    <p:extLst>
      <p:ext uri="{BB962C8B-B14F-4D97-AF65-F5344CB8AC3E}">
        <p14:creationId xmlns:p14="http://schemas.microsoft.com/office/powerpoint/2010/main" val="276291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3048000" y="3124200"/>
            <a:ext cx="8229600" cy="1894362"/>
          </a:xfrm>
        </p:spPr>
        <p:txBody>
          <a:bodyPr/>
          <a:lstStyle>
            <a:lvl1pPr>
              <a:defRPr b="1"/>
            </a:lvl1pPr>
          </a:lstStyle>
          <a:p>
            <a:r>
              <a:rPr kumimoji="0" lang="fr-FR"/>
              <a:t>Modifiez le style du titre</a:t>
            </a:r>
            <a:endParaRPr kumimoji="0" lang="en-US"/>
          </a:p>
        </p:txBody>
      </p:sp>
      <p:sp>
        <p:nvSpPr>
          <p:cNvPr id="9" name="Sous-titr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bwMode="auto">
          <a:xfrm rot="5400000">
            <a:off x="10733828" y="1110597"/>
            <a:ext cx="2286000" cy="508000"/>
          </a:xfrm>
        </p:spPr>
        <p:txBody>
          <a:bodyPr/>
          <a:lstStyle/>
          <a:p>
            <a:fld id="{0682DB4F-7CBA-D04A-B87B-A29EF09B5467}" type="datetimeFigureOut">
              <a:rPr lang="fr-FR" smtClean="0"/>
              <a:t>07/06/2020</a:t>
            </a:fld>
            <a:endParaRPr lang="fr-FR"/>
          </a:p>
        </p:txBody>
      </p:sp>
      <p:sp>
        <p:nvSpPr>
          <p:cNvPr id="17" name="Espace réservé du pied de page 16"/>
          <p:cNvSpPr>
            <a:spLocks noGrp="1"/>
          </p:cNvSpPr>
          <p:nvPr>
            <p:ph type="ftr" sz="quarter" idx="11"/>
          </p:nvPr>
        </p:nvSpPr>
        <p:spPr bwMode="auto">
          <a:xfrm rot="5400000">
            <a:off x="10045959" y="4117661"/>
            <a:ext cx="3657600" cy="512064"/>
          </a:xfrm>
        </p:spPr>
        <p:txBody>
          <a:bodyPr/>
          <a:lstStyle/>
          <a:p>
            <a:endParaRPr lang="fr-FR"/>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Connecteur droit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Connecteur droit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Connecteur droit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Connecteur droit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Connecteur droit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Connecteur droit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lipse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lipse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Ellipse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Ellipse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Ellipse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Espace réservé du numéro de diapositive 28"/>
          <p:cNvSpPr>
            <a:spLocks noGrp="1"/>
          </p:cNvSpPr>
          <p:nvPr>
            <p:ph type="sldNum" sz="quarter" idx="12"/>
          </p:nvPr>
        </p:nvSpPr>
        <p:spPr bwMode="auto">
          <a:xfrm>
            <a:off x="1767392" y="4928702"/>
            <a:ext cx="812800" cy="517524"/>
          </a:xfrm>
        </p:spPr>
        <p:txBody>
          <a:bodyPr/>
          <a:lstStyle/>
          <a:p>
            <a:fld id="{D30721A3-E13F-9349-B37B-28B12495E0B6}" type="slidenum">
              <a:rPr lang="fr-FR" smtClean="0"/>
              <a:t>‹N°›</a:t>
            </a:fld>
            <a:endParaRPr lang="fr-FR"/>
          </a:p>
        </p:txBody>
      </p:sp>
    </p:spTree>
    <p:extLst>
      <p:ext uri="{BB962C8B-B14F-4D97-AF65-F5344CB8AC3E}">
        <p14:creationId xmlns:p14="http://schemas.microsoft.com/office/powerpoint/2010/main" val="30474512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682DB4F-7CBA-D04A-B87B-A29EF09B5467}" type="datetimeFigureOut">
              <a:rPr lang="fr-FR" smtClean="0"/>
              <a:t>07/06/2020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0721A3-E13F-9349-B37B-28B12495E0B6}" type="slidenum">
              <a:rPr lang="fr-FR" smtClean="0"/>
              <a:t>‹N°›</a:t>
            </a:fld>
            <a:endParaRPr lang="fr-FR"/>
          </a:p>
        </p:txBody>
      </p:sp>
    </p:spTree>
    <p:extLst>
      <p:ext uri="{BB962C8B-B14F-4D97-AF65-F5344CB8AC3E}">
        <p14:creationId xmlns:p14="http://schemas.microsoft.com/office/powerpoint/2010/main" val="64321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0"/>
            <a:ext cx="22352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682DB4F-7CBA-D04A-B87B-A29EF09B5467}" type="datetimeFigureOut">
              <a:rPr lang="fr-FR" smtClean="0"/>
              <a:t>07/06/2020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0721A3-E13F-9349-B37B-28B12495E0B6}" type="slidenum">
              <a:rPr lang="fr-FR" smtClean="0"/>
              <a:t>‹N°›</a:t>
            </a:fld>
            <a:endParaRPr lang="fr-FR"/>
          </a:p>
        </p:txBody>
      </p:sp>
    </p:spTree>
    <p:extLst>
      <p:ext uri="{BB962C8B-B14F-4D97-AF65-F5344CB8AC3E}">
        <p14:creationId xmlns:p14="http://schemas.microsoft.com/office/powerpoint/2010/main" val="54383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8" name="Espace réservé du contenu 7"/>
          <p:cNvSpPr>
            <a:spLocks noGrp="1"/>
          </p:cNvSpPr>
          <p:nvPr>
            <p:ph sz="quarter" idx="1"/>
          </p:nvPr>
        </p:nvSpPr>
        <p:spPr>
          <a:xfrm>
            <a:off x="609600" y="1600200"/>
            <a:ext cx="99568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0682DB4F-7CBA-D04A-B87B-A29EF09B5467}" type="datetimeFigureOut">
              <a:rPr lang="fr-FR" smtClean="0"/>
              <a:t>07/06/2020</a:t>
            </a:fld>
            <a:endParaRPr lang="fr-FR"/>
          </a:p>
        </p:txBody>
      </p:sp>
      <p:sp>
        <p:nvSpPr>
          <p:cNvPr id="9" name="Espace réservé du numéro de diapositive 8"/>
          <p:cNvSpPr>
            <a:spLocks noGrp="1"/>
          </p:cNvSpPr>
          <p:nvPr>
            <p:ph type="sldNum" sz="quarter" idx="15"/>
          </p:nvPr>
        </p:nvSpPr>
        <p:spPr/>
        <p:txBody>
          <a:bodyPr rtlCol="0"/>
          <a:lstStyle/>
          <a:p>
            <a:fld id="{D30721A3-E13F-9349-B37B-28B12495E0B6}"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extLst>
      <p:ext uri="{BB962C8B-B14F-4D97-AF65-F5344CB8AC3E}">
        <p14:creationId xmlns:p14="http://schemas.microsoft.com/office/powerpoint/2010/main" val="1810443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48000" y="2895600"/>
            <a:ext cx="8229600" cy="2053590"/>
          </a:xfrm>
        </p:spPr>
        <p:txBody>
          <a:bodyPr/>
          <a:lstStyle>
            <a:lvl1pPr algn="l">
              <a:buNone/>
              <a:defRPr sz="3000" b="1" cap="small"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10732008" y="1106932"/>
            <a:ext cx="2286000" cy="508000"/>
          </a:xfrm>
        </p:spPr>
        <p:txBody>
          <a:bodyPr/>
          <a:lstStyle/>
          <a:p>
            <a:fld id="{0682DB4F-7CBA-D04A-B87B-A29EF09B5467}" type="datetimeFigureOut">
              <a:rPr lang="fr-FR" smtClean="0"/>
              <a:t>07/06/2020</a:t>
            </a:fld>
            <a:endParaRPr lang="fr-FR"/>
          </a:p>
        </p:txBody>
      </p:sp>
      <p:sp>
        <p:nvSpPr>
          <p:cNvPr id="5" name="Espace réservé du pied de page 4"/>
          <p:cNvSpPr>
            <a:spLocks noGrp="1"/>
          </p:cNvSpPr>
          <p:nvPr>
            <p:ph type="ftr" sz="quarter" idx="11"/>
          </p:nvPr>
        </p:nvSpPr>
        <p:spPr bwMode="auto">
          <a:xfrm rot="5400000">
            <a:off x="10046208" y="4114800"/>
            <a:ext cx="3657600" cy="512064"/>
          </a:xfrm>
        </p:spPr>
        <p:txBody>
          <a:bodyPr/>
          <a:lstStyle/>
          <a:p>
            <a:endParaRPr lang="fr-FR"/>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Connecteur droit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Connecteur droit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Connecteur droit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Connecteur droit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Connecteur droit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Ellipse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Ellipse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Ellipse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Ellipse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llipse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Connecteur droit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Espace réservé du numéro de diapositive 5"/>
          <p:cNvSpPr>
            <a:spLocks noGrp="1"/>
          </p:cNvSpPr>
          <p:nvPr>
            <p:ph type="sldNum" sz="quarter" idx="12"/>
          </p:nvPr>
        </p:nvSpPr>
        <p:spPr bwMode="auto">
          <a:xfrm>
            <a:off x="1787488" y="4928702"/>
            <a:ext cx="812800" cy="517524"/>
          </a:xfrm>
        </p:spPr>
        <p:txBody>
          <a:bodyPr/>
          <a:lstStyle/>
          <a:p>
            <a:fld id="{D30721A3-E13F-9349-B37B-28B12495E0B6}" type="slidenum">
              <a:rPr lang="fr-FR" smtClean="0"/>
              <a:t>‹N°›</a:t>
            </a:fld>
            <a:endParaRPr lang="fr-FR"/>
          </a:p>
        </p:txBody>
      </p:sp>
    </p:spTree>
    <p:extLst>
      <p:ext uri="{BB962C8B-B14F-4D97-AF65-F5344CB8AC3E}">
        <p14:creationId xmlns:p14="http://schemas.microsoft.com/office/powerpoint/2010/main" val="23932143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682DB4F-7CBA-D04A-B87B-A29EF09B5467}" type="datetimeFigureOut">
              <a:rPr lang="fr-FR" smtClean="0"/>
              <a:t>07/06/2020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0721A3-E13F-9349-B37B-28B12495E0B6}" type="slidenum">
              <a:rPr lang="fr-FR" smtClean="0"/>
              <a:t>‹N°›</a:t>
            </a:fld>
            <a:endParaRPr lang="fr-FR"/>
          </a:p>
        </p:txBody>
      </p:sp>
      <p:sp>
        <p:nvSpPr>
          <p:cNvPr id="9" name="Espace réservé du contenu 8"/>
          <p:cNvSpPr>
            <a:spLocks noGrp="1"/>
          </p:cNvSpPr>
          <p:nvPr>
            <p:ph sz="quarter" idx="1"/>
          </p:nvPr>
        </p:nvSpPr>
        <p:spPr>
          <a:xfrm>
            <a:off x="609600" y="1600200"/>
            <a:ext cx="48768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5693664" y="1600200"/>
            <a:ext cx="48768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val="164771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10058400" cy="1143000"/>
          </a:xfrm>
        </p:spPr>
        <p:txBody>
          <a:bodyPr anchor="b"/>
          <a:lstStyle>
            <a:lvl1pPr>
              <a:defRPr/>
            </a:lvl1pPr>
          </a:lstStyle>
          <a:p>
            <a:r>
              <a:rPr kumimoji="0" lang="fr-FR"/>
              <a:t>Modifiez le style du titre</a:t>
            </a:r>
            <a:endParaRPr kumimoji="0" lang="en-US"/>
          </a:p>
        </p:txBody>
      </p:sp>
      <p:sp>
        <p:nvSpPr>
          <p:cNvPr id="7" name="Espace réservé de la date 6"/>
          <p:cNvSpPr>
            <a:spLocks noGrp="1"/>
          </p:cNvSpPr>
          <p:nvPr>
            <p:ph type="dt" sz="half" idx="10"/>
          </p:nvPr>
        </p:nvSpPr>
        <p:spPr/>
        <p:txBody>
          <a:bodyPr/>
          <a:lstStyle/>
          <a:p>
            <a:fld id="{0682DB4F-7CBA-D04A-B87B-A29EF09B5467}" type="datetimeFigureOut">
              <a:rPr lang="fr-FR" smtClean="0"/>
              <a:t>07/06/2020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0721A3-E13F-9349-B37B-28B12495E0B6}" type="slidenum">
              <a:rPr lang="fr-FR" smtClean="0"/>
              <a:t>‹N°›</a:t>
            </a:fld>
            <a:endParaRPr lang="fr-FR"/>
          </a:p>
        </p:txBody>
      </p:sp>
      <p:sp>
        <p:nvSpPr>
          <p:cNvPr id="11" name="Espace réservé du contenu 10"/>
          <p:cNvSpPr>
            <a:spLocks noGrp="1"/>
          </p:cNvSpPr>
          <p:nvPr>
            <p:ph sz="quarter" idx="2"/>
          </p:nvPr>
        </p:nvSpPr>
        <p:spPr>
          <a:xfrm>
            <a:off x="609600" y="2362200"/>
            <a:ext cx="48768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5829300" y="2362200"/>
            <a:ext cx="48768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98659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6" name="Espace réservé de la date 5"/>
          <p:cNvSpPr>
            <a:spLocks noGrp="1"/>
          </p:cNvSpPr>
          <p:nvPr>
            <p:ph type="dt" sz="half" idx="10"/>
          </p:nvPr>
        </p:nvSpPr>
        <p:spPr/>
        <p:txBody>
          <a:bodyPr rtlCol="0"/>
          <a:lstStyle/>
          <a:p>
            <a:fld id="{0682DB4F-7CBA-D04A-B87B-A29EF09B5467}" type="datetimeFigureOut">
              <a:rPr lang="fr-FR" smtClean="0"/>
              <a:t>07/06/2020</a:t>
            </a:fld>
            <a:endParaRPr lang="fr-FR"/>
          </a:p>
        </p:txBody>
      </p:sp>
      <p:sp>
        <p:nvSpPr>
          <p:cNvPr id="7" name="Espace réservé du numéro de diapositive 6"/>
          <p:cNvSpPr>
            <a:spLocks noGrp="1"/>
          </p:cNvSpPr>
          <p:nvPr>
            <p:ph type="sldNum" sz="quarter" idx="11"/>
          </p:nvPr>
        </p:nvSpPr>
        <p:spPr/>
        <p:txBody>
          <a:bodyPr rtlCol="0"/>
          <a:lstStyle/>
          <a:p>
            <a:fld id="{D30721A3-E13F-9349-B37B-28B12495E0B6}"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extLst>
      <p:ext uri="{BB962C8B-B14F-4D97-AF65-F5344CB8AC3E}">
        <p14:creationId xmlns:p14="http://schemas.microsoft.com/office/powerpoint/2010/main" val="212842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82DB4F-7CBA-D04A-B87B-A29EF09B5467}" type="datetimeFigureOut">
              <a:rPr lang="fr-FR" smtClean="0"/>
              <a:t>07/06/2020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0721A3-E13F-9349-B37B-28B12495E0B6}" type="slidenum">
              <a:rPr lang="fr-FR" smtClean="0"/>
              <a:t>‹N°›</a:t>
            </a:fld>
            <a:endParaRPr lang="fr-FR"/>
          </a:p>
        </p:txBody>
      </p:sp>
    </p:spTree>
    <p:extLst>
      <p:ext uri="{BB962C8B-B14F-4D97-AF65-F5344CB8AC3E}">
        <p14:creationId xmlns:p14="http://schemas.microsoft.com/office/powerpoint/2010/main" val="161594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r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fr-FR"/>
              <a:t>Modifiez le style du titre</a:t>
            </a:r>
            <a:endParaRPr kumimoji="0" lang="en-US"/>
          </a:p>
        </p:txBody>
      </p:sp>
      <p:sp>
        <p:nvSpPr>
          <p:cNvPr id="3" name="Espace réservé du texte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Connecteur droit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Connecteur droit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Connecteur droit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Ellipse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Espace réservé du contenu 17"/>
          <p:cNvSpPr>
            <a:spLocks noGrp="1"/>
          </p:cNvSpPr>
          <p:nvPr>
            <p:ph sz="quarter" idx="1"/>
          </p:nvPr>
        </p:nvSpPr>
        <p:spPr>
          <a:xfrm>
            <a:off x="406400" y="274320"/>
            <a:ext cx="75184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0682DB4F-7CBA-D04A-B87B-A29EF09B5467}" type="datetimeFigureOut">
              <a:rPr lang="fr-FR" smtClean="0"/>
              <a:t>07/06/2020</a:t>
            </a:fld>
            <a:endParaRPr lang="fr-FR"/>
          </a:p>
        </p:txBody>
      </p:sp>
      <p:sp>
        <p:nvSpPr>
          <p:cNvPr id="22" name="Espace réservé du numéro de diapositive 21"/>
          <p:cNvSpPr>
            <a:spLocks noGrp="1"/>
          </p:cNvSpPr>
          <p:nvPr>
            <p:ph type="sldNum" sz="quarter" idx="15"/>
          </p:nvPr>
        </p:nvSpPr>
        <p:spPr/>
        <p:txBody>
          <a:bodyPr rtlCol="0"/>
          <a:lstStyle/>
          <a:p>
            <a:fld id="{D30721A3-E13F-9349-B37B-28B12495E0B6}"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extLst>
      <p:ext uri="{BB962C8B-B14F-4D97-AF65-F5344CB8AC3E}">
        <p14:creationId xmlns:p14="http://schemas.microsoft.com/office/powerpoint/2010/main" val="277691460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Ellipse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re 1"/>
          <p:cNvSpPr>
            <a:spLocks noGrp="1"/>
          </p:cNvSpPr>
          <p:nvPr>
            <p:ph type="title"/>
          </p:nvPr>
        </p:nvSpPr>
        <p:spPr>
          <a:xfrm rot="5400000">
            <a:off x="5518404" y="3124200"/>
            <a:ext cx="6309360" cy="609600"/>
          </a:xfrm>
        </p:spPr>
        <p:txBody>
          <a:bodyPr anchor="b"/>
          <a:lstStyle>
            <a:lvl1pPr algn="l">
              <a:buNone/>
              <a:defRPr sz="2000" b="1"/>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Connecteur droit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Connecteur droit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Connecteur droit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Espace réservé de la date 16"/>
          <p:cNvSpPr>
            <a:spLocks noGrp="1"/>
          </p:cNvSpPr>
          <p:nvPr>
            <p:ph type="dt" sz="half" idx="10"/>
          </p:nvPr>
        </p:nvSpPr>
        <p:spPr/>
        <p:txBody>
          <a:bodyPr rtlCol="0"/>
          <a:lstStyle/>
          <a:p>
            <a:fld id="{0682DB4F-7CBA-D04A-B87B-A29EF09B5467}" type="datetimeFigureOut">
              <a:rPr lang="fr-FR" smtClean="0"/>
              <a:t>07/06/2020</a:t>
            </a:fld>
            <a:endParaRPr lang="fr-FR"/>
          </a:p>
        </p:txBody>
      </p:sp>
      <p:sp>
        <p:nvSpPr>
          <p:cNvPr id="18" name="Espace réservé du numéro de diapositive 17"/>
          <p:cNvSpPr>
            <a:spLocks noGrp="1"/>
          </p:cNvSpPr>
          <p:nvPr>
            <p:ph type="sldNum" sz="quarter" idx="11"/>
          </p:nvPr>
        </p:nvSpPr>
        <p:spPr/>
        <p:txBody>
          <a:bodyPr rtlCol="0"/>
          <a:lstStyle/>
          <a:p>
            <a:fld id="{D30721A3-E13F-9349-B37B-28B12495E0B6}"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extLst>
      <p:ext uri="{BB962C8B-B14F-4D97-AF65-F5344CB8AC3E}">
        <p14:creationId xmlns:p14="http://schemas.microsoft.com/office/powerpoint/2010/main" val="370012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Espace réservé du titre 21"/>
          <p:cNvSpPr>
            <a:spLocks noGrp="1"/>
          </p:cNvSpPr>
          <p:nvPr>
            <p:ph type="title"/>
          </p:nvPr>
        </p:nvSpPr>
        <p:spPr>
          <a:xfrm>
            <a:off x="609600" y="274638"/>
            <a:ext cx="99568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0682DB4F-7CBA-D04A-B87B-A29EF09B5467}" type="datetimeFigureOut">
              <a:rPr lang="fr-FR" smtClean="0"/>
              <a:t>07/06/2020</a:t>
            </a:fld>
            <a:endParaRPr lang="fr-FR"/>
          </a:p>
        </p:txBody>
      </p:sp>
      <p:sp>
        <p:nvSpPr>
          <p:cNvPr id="3" name="Espace réservé du pied de page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Connecteur droit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Connecteur droit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Ellipse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Espace réservé du numéro de diapositive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30721A3-E13F-9349-B37B-28B12495E0B6}" type="slidenum">
              <a:rPr lang="fr-FR" smtClean="0"/>
              <a:t>‹N°›</a:t>
            </a:fld>
            <a:endParaRPr lang="fr-FR"/>
          </a:p>
        </p:txBody>
      </p:sp>
    </p:spTree>
    <p:extLst>
      <p:ext uri="{BB962C8B-B14F-4D97-AF65-F5344CB8AC3E}">
        <p14:creationId xmlns:p14="http://schemas.microsoft.com/office/powerpoint/2010/main" val="68623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haire-philo.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airn.info/publications-de-Jean-Marc-Gat%C3%A9--82417.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0" y="522040"/>
            <a:ext cx="6172200" cy="2053590"/>
          </a:xfrm>
        </p:spPr>
        <p:txBody>
          <a:bodyPr>
            <a:normAutofit/>
          </a:bodyPr>
          <a:lstStyle/>
          <a:p>
            <a:r>
              <a:rPr lang="fr-FR" dirty="0"/>
              <a:t>Une clinique philosophique du </a:t>
            </a:r>
            <a:r>
              <a:rPr lang="fr-FR" dirty="0" err="1"/>
              <a:t>burn</a:t>
            </a:r>
            <a:r>
              <a:rPr lang="fr-FR" dirty="0"/>
              <a:t>-out des professionnels de santé</a:t>
            </a:r>
          </a:p>
        </p:txBody>
      </p:sp>
      <p:sp>
        <p:nvSpPr>
          <p:cNvPr id="3" name="Espace réservé du texte 2"/>
          <p:cNvSpPr>
            <a:spLocks noGrp="1"/>
          </p:cNvSpPr>
          <p:nvPr>
            <p:ph type="body" idx="1"/>
          </p:nvPr>
        </p:nvSpPr>
        <p:spPr>
          <a:xfrm>
            <a:off x="3810000" y="2943653"/>
            <a:ext cx="6172200" cy="1371600"/>
          </a:xfrm>
        </p:spPr>
        <p:txBody>
          <a:bodyPr>
            <a:normAutofit fontScale="92500" lnSpcReduction="20000"/>
          </a:bodyPr>
          <a:lstStyle/>
          <a:p>
            <a:r>
              <a:rPr lang="fr-FR" dirty="0"/>
              <a:t>Valérie </a:t>
            </a:r>
            <a:r>
              <a:rPr lang="fr-FR" dirty="0" err="1"/>
              <a:t>Gateau</a:t>
            </a:r>
            <a:r>
              <a:rPr lang="fr-FR" dirty="0"/>
              <a:t> </a:t>
            </a:r>
          </a:p>
          <a:p>
            <a:r>
              <a:rPr lang="fr-FR" dirty="0"/>
              <a:t>Docteur en philosophie </a:t>
            </a:r>
          </a:p>
          <a:p>
            <a:r>
              <a:rPr lang="fr-FR" dirty="0"/>
              <a:t>Formatrice en éthique et bioéthique</a:t>
            </a:r>
          </a:p>
          <a:p>
            <a:r>
              <a:rPr lang="fr-FR" dirty="0"/>
              <a:t>Chercheur associé à la Chaire de Philosophie à l’hôpital GHU St Anne</a:t>
            </a:r>
          </a:p>
        </p:txBody>
      </p:sp>
      <p:pic>
        <p:nvPicPr>
          <p:cNvPr id="4" name="Image 3" descr="Unknow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4900" y="5001053"/>
            <a:ext cx="4483100" cy="1816100"/>
          </a:xfrm>
          <a:prstGeom prst="rect">
            <a:avLst/>
          </a:prstGeom>
        </p:spPr>
      </p:pic>
    </p:spTree>
    <p:extLst>
      <p:ext uri="{BB962C8B-B14F-4D97-AF65-F5344CB8AC3E}">
        <p14:creationId xmlns:p14="http://schemas.microsoft.com/office/powerpoint/2010/main" val="295302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La part des organisations dans la souffrance des soignants</a:t>
            </a:r>
          </a:p>
        </p:txBody>
      </p:sp>
      <p:sp>
        <p:nvSpPr>
          <p:cNvPr id="3" name="Espace réservé du contenu 2"/>
          <p:cNvSpPr>
            <a:spLocks noGrp="1"/>
          </p:cNvSpPr>
          <p:nvPr>
            <p:ph sz="quarter" idx="1"/>
          </p:nvPr>
        </p:nvSpPr>
        <p:spPr/>
        <p:txBody>
          <a:bodyPr>
            <a:normAutofit/>
          </a:bodyPr>
          <a:lstStyle/>
          <a:p>
            <a:pPr algn="just"/>
            <a:r>
              <a:rPr lang="fr-FR" dirty="0"/>
              <a:t>Voir la qualité de son travail empêchée, ne pas avoir les moyens de faire « bien » son travail, ne pas pouvoir peser sur les situations de travail, conduit à une souffrance délétère (6).  </a:t>
            </a:r>
          </a:p>
          <a:p>
            <a:pPr algn="just"/>
            <a:r>
              <a:rPr lang="fr-FR" dirty="0">
                <a:sym typeface="Wingdings"/>
              </a:rPr>
              <a:t> </a:t>
            </a:r>
            <a:r>
              <a:rPr lang="fr-FR" dirty="0">
                <a:solidFill>
                  <a:srgbClr val="0000FF"/>
                </a:solidFill>
              </a:rPr>
              <a:t>« </a:t>
            </a:r>
            <a:r>
              <a:rPr lang="fr-FR" i="1" dirty="0">
                <a:solidFill>
                  <a:srgbClr val="0000FF"/>
                </a:solidFill>
              </a:rPr>
              <a:t>vivre au travail, c’est (…) pouvoir y développer son activité(</a:t>
            </a:r>
            <a:r>
              <a:rPr lang="mr-IN" i="1" dirty="0">
                <a:solidFill>
                  <a:srgbClr val="0000FF"/>
                </a:solidFill>
              </a:rPr>
              <a:t>…</a:t>
            </a:r>
            <a:r>
              <a:rPr lang="fr-FR" i="1" dirty="0">
                <a:solidFill>
                  <a:srgbClr val="0000FF"/>
                </a:solidFill>
              </a:rPr>
              <a:t>) en affectant l’organisation du travail par son initiative </a:t>
            </a:r>
            <a:r>
              <a:rPr lang="fr-FR" dirty="0">
                <a:solidFill>
                  <a:srgbClr val="0000FF"/>
                </a:solidFill>
              </a:rPr>
              <a:t>» </a:t>
            </a:r>
            <a:r>
              <a:rPr lang="fr-FR" dirty="0"/>
              <a:t>(6).</a:t>
            </a:r>
          </a:p>
          <a:p>
            <a:pPr algn="just"/>
            <a:r>
              <a:rPr lang="fr-FR" dirty="0"/>
              <a:t>La souffrance des soignants et les organisations de leur travail doivent être pensées ensemble.</a:t>
            </a:r>
          </a:p>
        </p:txBody>
      </p:sp>
    </p:spTree>
    <p:extLst>
      <p:ext uri="{BB962C8B-B14F-4D97-AF65-F5344CB8AC3E}">
        <p14:creationId xmlns:p14="http://schemas.microsoft.com/office/powerpoint/2010/main" val="92559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9"/>
            <a:ext cx="7467600" cy="702169"/>
          </a:xfrm>
        </p:spPr>
        <p:txBody>
          <a:bodyPr/>
          <a:lstStyle/>
          <a:p>
            <a:r>
              <a:rPr lang="fr-FR" dirty="0"/>
              <a:t>2. Une longue élaboration</a:t>
            </a:r>
          </a:p>
        </p:txBody>
      </p:sp>
      <p:sp>
        <p:nvSpPr>
          <p:cNvPr id="3" name="Espace réservé du contenu 2"/>
          <p:cNvSpPr>
            <a:spLocks noGrp="1"/>
          </p:cNvSpPr>
          <p:nvPr>
            <p:ph sz="quarter" idx="1"/>
          </p:nvPr>
        </p:nvSpPr>
        <p:spPr>
          <a:xfrm>
            <a:off x="1981200" y="1481492"/>
            <a:ext cx="7467600" cy="4992461"/>
          </a:xfrm>
        </p:spPr>
        <p:txBody>
          <a:bodyPr>
            <a:normAutofit lnSpcReduction="10000"/>
          </a:bodyPr>
          <a:lstStyle/>
          <a:p>
            <a:pPr algn="just"/>
            <a:r>
              <a:rPr lang="fr-FR" dirty="0"/>
              <a:t>La souffrance au travail a longtemps été attribuée à </a:t>
            </a:r>
            <a:r>
              <a:rPr lang="fr-FR" dirty="0">
                <a:solidFill>
                  <a:srgbClr val="0000FF"/>
                </a:solidFill>
              </a:rPr>
              <a:t>une faiblesse individuelle ou à des drames intimes, </a:t>
            </a:r>
            <a:r>
              <a:rPr lang="fr-FR" dirty="0"/>
              <a:t>dans lesquels « </a:t>
            </a:r>
            <a:r>
              <a:rPr lang="fr-FR" i="1" dirty="0"/>
              <a:t>les conditions de travail ne seraient que la dernière goutte qui ferait déborder un vase déjà plein </a:t>
            </a:r>
            <a:r>
              <a:rPr lang="fr-FR" dirty="0"/>
              <a:t>». (7)</a:t>
            </a:r>
          </a:p>
          <a:p>
            <a:pPr algn="just"/>
            <a:r>
              <a:rPr lang="fr-FR" dirty="0"/>
              <a:t>Il a fallu </a:t>
            </a:r>
            <a:r>
              <a:rPr lang="fr-FR" dirty="0">
                <a:solidFill>
                  <a:srgbClr val="0000FF"/>
                </a:solidFill>
              </a:rPr>
              <a:t>le travail long et minutieux des humanités </a:t>
            </a:r>
            <a:r>
              <a:rPr lang="fr-FR" dirty="0"/>
              <a:t>(à partir des années 1990-2000) pour montrer la centralité du travail dans la vie humaine, et les liens entre le travail, son organisation, et la souffrance psychique des personnes. </a:t>
            </a:r>
          </a:p>
          <a:p>
            <a:pPr algn="just"/>
            <a:r>
              <a:rPr lang="fr-FR" dirty="0"/>
              <a:t> Ces travaux ont permis d’identifier différents </a:t>
            </a:r>
            <a:r>
              <a:rPr lang="fr-FR" dirty="0">
                <a:solidFill>
                  <a:srgbClr val="0000FF"/>
                </a:solidFill>
              </a:rPr>
              <a:t>facteurs de risques de souffrance au travail </a:t>
            </a:r>
            <a:r>
              <a:rPr lang="fr-FR" dirty="0"/>
              <a:t>: les risques  psycho-sociaux au travail. </a:t>
            </a:r>
          </a:p>
          <a:p>
            <a:endParaRPr lang="fr-FR" dirty="0"/>
          </a:p>
        </p:txBody>
      </p:sp>
    </p:spTree>
    <p:extLst>
      <p:ext uri="{BB962C8B-B14F-4D97-AF65-F5344CB8AC3E}">
        <p14:creationId xmlns:p14="http://schemas.microsoft.com/office/powerpoint/2010/main" val="2875926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772188"/>
          </a:xfrm>
        </p:spPr>
        <p:txBody>
          <a:bodyPr>
            <a:normAutofit fontScale="90000"/>
          </a:bodyPr>
          <a:lstStyle/>
          <a:p>
            <a:r>
              <a:rPr lang="fr-FR" dirty="0"/>
              <a:t>2. Les professions soignantes : des professions à risque (2)</a:t>
            </a:r>
          </a:p>
        </p:txBody>
      </p:sp>
      <p:sp>
        <p:nvSpPr>
          <p:cNvPr id="3" name="Espace réservé du contenu 2"/>
          <p:cNvSpPr>
            <a:spLocks noGrp="1"/>
          </p:cNvSpPr>
          <p:nvPr>
            <p:ph sz="quarter" idx="1"/>
          </p:nvPr>
        </p:nvSpPr>
        <p:spPr/>
        <p:txBody>
          <a:bodyPr>
            <a:normAutofit/>
          </a:bodyPr>
          <a:lstStyle/>
          <a:p>
            <a:pPr algn="just"/>
            <a:r>
              <a:rPr lang="fr-FR" dirty="0"/>
              <a:t>La confrontation avec la souffrance et la mort (fin de vie, douleur, accidents tragiques, et.) </a:t>
            </a:r>
          </a:p>
          <a:p>
            <a:pPr algn="just"/>
            <a:r>
              <a:rPr lang="fr-FR" dirty="0"/>
              <a:t>L’organisation du travail. (tournant gestionnaire ; manque de reconnaissance ; isolement)</a:t>
            </a:r>
          </a:p>
          <a:p>
            <a:pPr algn="just"/>
            <a:r>
              <a:rPr lang="fr-FR" dirty="0"/>
              <a:t>Les difficultés éthiques (conflits de valeurs) </a:t>
            </a:r>
          </a:p>
          <a:p>
            <a:pPr algn="just"/>
            <a:r>
              <a:rPr lang="fr-FR" dirty="0"/>
              <a:t>Les facteurs personnels (idéalisation / désillusion / surinvestissement)</a:t>
            </a:r>
          </a:p>
          <a:p>
            <a:pPr algn="just"/>
            <a:r>
              <a:rPr lang="fr-FR" dirty="0"/>
              <a:t>L’erreur médicale</a:t>
            </a:r>
          </a:p>
        </p:txBody>
      </p:sp>
    </p:spTree>
    <p:extLst>
      <p:ext uri="{BB962C8B-B14F-4D97-AF65-F5344CB8AC3E}">
        <p14:creationId xmlns:p14="http://schemas.microsoft.com/office/powerpoint/2010/main" val="866705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9"/>
            <a:ext cx="7467600" cy="652061"/>
          </a:xfrm>
        </p:spPr>
        <p:txBody>
          <a:bodyPr>
            <a:normAutofit fontScale="90000"/>
          </a:bodyPr>
          <a:lstStyle/>
          <a:p>
            <a:r>
              <a:rPr lang="fr-FR" dirty="0"/>
              <a:t>3. Une profession à risque et une vulnérabilité difficile à dire</a:t>
            </a:r>
          </a:p>
        </p:txBody>
      </p:sp>
      <p:sp>
        <p:nvSpPr>
          <p:cNvPr id="3" name="Espace réservé du contenu 2"/>
          <p:cNvSpPr>
            <a:spLocks noGrp="1"/>
          </p:cNvSpPr>
          <p:nvPr>
            <p:ph sz="quarter" idx="1"/>
          </p:nvPr>
        </p:nvSpPr>
        <p:spPr/>
        <p:txBody>
          <a:bodyPr>
            <a:normAutofit/>
          </a:bodyPr>
          <a:lstStyle/>
          <a:p>
            <a:pPr algn="just"/>
            <a:r>
              <a:rPr lang="fr-FR" dirty="0"/>
              <a:t>L’apprentissage des métiers soignants conduit souvent à une forme de dénégation de sa propre vulnérabilité. </a:t>
            </a:r>
          </a:p>
          <a:p>
            <a:pPr algn="just"/>
            <a:r>
              <a:rPr lang="fr-FR" dirty="0"/>
              <a:t>«</a:t>
            </a:r>
            <a:r>
              <a:rPr lang="fr-FR" i="1" dirty="0"/>
              <a:t>Réduire les marges d’identifications possibles avec les malades, (</a:t>
            </a:r>
            <a:r>
              <a:rPr lang="mr-IN" i="1" dirty="0"/>
              <a:t>…</a:t>
            </a:r>
            <a:r>
              <a:rPr lang="fr-FR" i="1" dirty="0"/>
              <a:t>) se sentir fort et en bonne santé, non menacé par l’ensemble des maux dont on a connaissance </a:t>
            </a:r>
            <a:r>
              <a:rPr lang="fr-FR" dirty="0"/>
              <a:t>» (8). </a:t>
            </a:r>
          </a:p>
          <a:p>
            <a:pPr algn="just"/>
            <a:r>
              <a:rPr lang="fr-FR" dirty="0"/>
              <a:t>Souffrance pas toujours bien reçue. « </a:t>
            </a:r>
            <a:r>
              <a:rPr lang="fr-FR" i="1" dirty="0"/>
              <a:t>Si tu fais un infarctus... (on dit) « Il est mort au travail. Il a trop travaillé ». Mais si tu fais un </a:t>
            </a:r>
            <a:r>
              <a:rPr lang="fr-FR" i="1" dirty="0" err="1"/>
              <a:t>burnout</a:t>
            </a:r>
            <a:r>
              <a:rPr lang="fr-FR" i="1" dirty="0"/>
              <a:t> : « il n’a pas </a:t>
            </a:r>
            <a:r>
              <a:rPr lang="fr-FR" i="1" dirty="0" err="1"/>
              <a:t>éte</a:t>
            </a:r>
            <a:r>
              <a:rPr lang="fr-FR" i="1" dirty="0"/>
              <a:t> assez fort »... « C’est parce qu’il n’</a:t>
            </a:r>
            <a:r>
              <a:rPr lang="fr-FR" i="1" dirty="0" err="1"/>
              <a:t>était</a:t>
            </a:r>
            <a:r>
              <a:rPr lang="fr-FR" i="1" dirty="0"/>
              <a:t> pas capable</a:t>
            </a:r>
            <a:r>
              <a:rPr lang="fr-FR" dirty="0"/>
              <a:t> ». (Site PAMQ)</a:t>
            </a:r>
          </a:p>
          <a:p>
            <a:pPr algn="just"/>
            <a:r>
              <a:rPr lang="fr-FR" dirty="0"/>
              <a:t>Soignants peu attentif à leur santé, refusent arrêts maladie, se sentent coupables d’abandonner leurs collègues, craignent de passer pour des faibles</a:t>
            </a:r>
            <a:r>
              <a:rPr lang="fr-FR" i="1" dirty="0"/>
              <a:t>.</a:t>
            </a:r>
            <a:endParaRPr lang="fr-FR" dirty="0"/>
          </a:p>
          <a:p>
            <a:endParaRPr lang="fr-FR" dirty="0"/>
          </a:p>
        </p:txBody>
      </p:sp>
    </p:spTree>
    <p:extLst>
      <p:ext uri="{BB962C8B-B14F-4D97-AF65-F5344CB8AC3E}">
        <p14:creationId xmlns:p14="http://schemas.microsoft.com/office/powerpoint/2010/main" val="3322857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Une vulnérabilité en partage </a:t>
            </a:r>
          </a:p>
        </p:txBody>
      </p:sp>
      <p:sp>
        <p:nvSpPr>
          <p:cNvPr id="3" name="Espace réservé du contenu 2"/>
          <p:cNvSpPr>
            <a:spLocks noGrp="1"/>
          </p:cNvSpPr>
          <p:nvPr>
            <p:ph sz="quarter" idx="1"/>
          </p:nvPr>
        </p:nvSpPr>
        <p:spPr/>
        <p:txBody>
          <a:bodyPr>
            <a:normAutofit/>
          </a:bodyPr>
          <a:lstStyle/>
          <a:p>
            <a:pPr algn="just"/>
            <a:r>
              <a:rPr lang="fr-FR" dirty="0"/>
              <a:t>La pandémie actuelle contraint chacun à prendre conscience que nous sommes tous (soignants ou non) vulnérables face à la souffrance et à la mort, et que notre autonomie ne peut se penser qu’au regard de notre vulnérabilité : notre autonomie est «</a:t>
            </a:r>
            <a:r>
              <a:rPr lang="fr-FR" i="1" dirty="0"/>
              <a:t>celle d’un être fragile, vulnérable</a:t>
            </a:r>
            <a:r>
              <a:rPr lang="fr-FR" dirty="0"/>
              <a:t> » (9). </a:t>
            </a:r>
          </a:p>
          <a:p>
            <a:pPr algn="just"/>
            <a:r>
              <a:rPr lang="fr-FR" dirty="0"/>
              <a:t>Notre vulnérabilité peut être physique (liée à la maladie), psychique, temporaire (états inconscients) ou durable (état végétatif) et affecter plus ou moins notre autonomie.</a:t>
            </a:r>
          </a:p>
          <a:p>
            <a:pPr algn="just"/>
            <a:endParaRPr lang="fr-FR" dirty="0"/>
          </a:p>
        </p:txBody>
      </p:sp>
    </p:spTree>
    <p:extLst>
      <p:ext uri="{BB962C8B-B14F-4D97-AF65-F5344CB8AC3E}">
        <p14:creationId xmlns:p14="http://schemas.microsoft.com/office/powerpoint/2010/main" val="156816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Une vulnérabilité en partage </a:t>
            </a:r>
          </a:p>
        </p:txBody>
      </p:sp>
      <p:sp>
        <p:nvSpPr>
          <p:cNvPr id="3" name="Espace réservé du contenu 2"/>
          <p:cNvSpPr>
            <a:spLocks noGrp="1"/>
          </p:cNvSpPr>
          <p:nvPr>
            <p:ph sz="quarter" idx="1"/>
          </p:nvPr>
        </p:nvSpPr>
        <p:spPr/>
        <p:txBody>
          <a:bodyPr>
            <a:normAutofit/>
          </a:bodyPr>
          <a:lstStyle/>
          <a:p>
            <a:pPr algn="just"/>
            <a:r>
              <a:rPr lang="fr-FR" dirty="0"/>
              <a:t>Notre vulnérabilité est anthropologique et participe de la condition humaine.</a:t>
            </a:r>
          </a:p>
          <a:p>
            <a:pPr algn="just"/>
            <a:endParaRPr lang="fr-FR" dirty="0"/>
          </a:p>
          <a:p>
            <a:pPr algn="just"/>
            <a:r>
              <a:rPr lang="fr-FR" dirty="0"/>
              <a:t>Ethiques du</a:t>
            </a:r>
            <a:r>
              <a:rPr lang="fr-FR" i="1" dirty="0"/>
              <a:t> care </a:t>
            </a:r>
            <a:r>
              <a:rPr lang="fr-FR" dirty="0"/>
              <a:t>/ morales de la compassion</a:t>
            </a:r>
          </a:p>
          <a:p>
            <a:pPr algn="just"/>
            <a:endParaRPr lang="fr-FR" dirty="0"/>
          </a:p>
          <a:p>
            <a:pPr algn="just"/>
            <a:r>
              <a:rPr lang="fr-FR" dirty="0"/>
              <a:t>« </a:t>
            </a:r>
            <a:r>
              <a:rPr lang="fr-FR" i="1" dirty="0"/>
              <a:t>L’expérience la plus commune et la plus universelle du souffrir</a:t>
            </a:r>
            <a:r>
              <a:rPr lang="fr-FR" dirty="0"/>
              <a:t> ». (</a:t>
            </a:r>
            <a:r>
              <a:rPr lang="fr-FR" dirty="0" err="1"/>
              <a:t>Ricoeur</a:t>
            </a:r>
            <a:r>
              <a:rPr lang="fr-FR" dirty="0"/>
              <a:t>)</a:t>
            </a:r>
          </a:p>
          <a:p>
            <a:pPr algn="just"/>
            <a:endParaRPr lang="fr-FR" dirty="0"/>
          </a:p>
          <a:p>
            <a:pPr algn="just"/>
            <a:r>
              <a:rPr lang="fr-FR" dirty="0"/>
              <a:t>La souffrance des soignants a trait aux questions existentielles qui concernent l’expérience humaine dans toute sa complexité.</a:t>
            </a:r>
          </a:p>
          <a:p>
            <a:pPr algn="just"/>
            <a:endParaRPr lang="fr-FR" dirty="0"/>
          </a:p>
          <a:p>
            <a:endParaRPr lang="fr-FR" dirty="0"/>
          </a:p>
        </p:txBody>
      </p:sp>
    </p:spTree>
    <p:extLst>
      <p:ext uri="{BB962C8B-B14F-4D97-AF65-F5344CB8AC3E}">
        <p14:creationId xmlns:p14="http://schemas.microsoft.com/office/powerpoint/2010/main" val="425526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Le temps du soin </a:t>
            </a:r>
          </a:p>
        </p:txBody>
      </p:sp>
      <p:sp>
        <p:nvSpPr>
          <p:cNvPr id="3" name="Espace réservé du contenu 2"/>
          <p:cNvSpPr>
            <a:spLocks noGrp="1"/>
          </p:cNvSpPr>
          <p:nvPr>
            <p:ph sz="quarter" idx="1"/>
          </p:nvPr>
        </p:nvSpPr>
        <p:spPr/>
        <p:txBody>
          <a:bodyPr>
            <a:normAutofit/>
          </a:bodyPr>
          <a:lstStyle/>
          <a:p>
            <a:pPr algn="just"/>
            <a:r>
              <a:rPr lang="fr-FR" sz="2200" dirty="0"/>
              <a:t>La pandémie questionne le temps du soin</a:t>
            </a:r>
            <a:r>
              <a:rPr lang="fr-FR" sz="2200" dirty="0">
                <a:solidFill>
                  <a:srgbClr val="0000FF"/>
                </a:solidFill>
              </a:rPr>
              <a:t>.</a:t>
            </a:r>
          </a:p>
          <a:p>
            <a:pPr algn="just"/>
            <a:r>
              <a:rPr lang="fr-FR" sz="2200" dirty="0">
                <a:solidFill>
                  <a:srgbClr val="0000FF"/>
                </a:solidFill>
              </a:rPr>
              <a:t>Elle a montré combien</a:t>
            </a:r>
            <a:r>
              <a:rPr lang="fr-FR" altLang="fr-FR" sz="2200" dirty="0"/>
              <a:t> le temps des équipes est compté.</a:t>
            </a:r>
            <a:endParaRPr lang="fr-FR" sz="2200" dirty="0">
              <a:solidFill>
                <a:srgbClr val="0000FF"/>
              </a:solidFill>
            </a:endParaRPr>
          </a:p>
          <a:p>
            <a:pPr algn="just"/>
            <a:r>
              <a:rPr lang="fr-FR" sz="2200" dirty="0">
                <a:solidFill>
                  <a:srgbClr val="0000FF"/>
                </a:solidFill>
              </a:rPr>
              <a:t>Le soin prend du temps, un temps qui doit pouvoir s’ajuster aux besoins du patient et à son rythme </a:t>
            </a:r>
            <a:r>
              <a:rPr lang="fr-FR" sz="2200" dirty="0"/>
              <a:t>(</a:t>
            </a:r>
            <a:r>
              <a:rPr lang="fr-FR" altLang="fr-FR" sz="2200" dirty="0"/>
              <a:t>l’empathie et l’écoute prennent du temps)</a:t>
            </a:r>
            <a:r>
              <a:rPr lang="fr-FR" sz="2200" dirty="0">
                <a:solidFill>
                  <a:srgbClr val="0000FF"/>
                </a:solidFill>
              </a:rPr>
              <a:t>. </a:t>
            </a:r>
          </a:p>
          <a:p>
            <a:pPr algn="just"/>
            <a:r>
              <a:rPr lang="fr-FR" altLang="fr-FR" sz="2200" dirty="0"/>
              <a:t>Avec la flexibilité et la précarisation des emplois, la standardisation et normalisation du soin, le temps pour les pratiques relationnelles du soin manque.</a:t>
            </a:r>
          </a:p>
          <a:p>
            <a:pPr algn="just"/>
            <a:r>
              <a:rPr lang="fr-FR" altLang="fr-FR" sz="2200" dirty="0"/>
              <a:t>L’augmentation très importantes des tâches administratives, de codifications, de </a:t>
            </a:r>
            <a:r>
              <a:rPr lang="fr-FR" altLang="fr-FR" sz="2200" dirty="0" err="1"/>
              <a:t>reporting</a:t>
            </a:r>
            <a:r>
              <a:rPr lang="fr-FR" altLang="fr-FR" sz="2200" dirty="0"/>
              <a:t> etc. : restreignent encore le temps des équipes / éloignent des patients. </a:t>
            </a:r>
            <a:endParaRPr lang="fr-FR" sz="2200" dirty="0"/>
          </a:p>
        </p:txBody>
      </p:sp>
    </p:spTree>
    <p:extLst>
      <p:ext uri="{BB962C8B-B14F-4D97-AF65-F5344CB8AC3E}">
        <p14:creationId xmlns:p14="http://schemas.microsoft.com/office/powerpoint/2010/main" val="2637230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9"/>
            <a:ext cx="7467600" cy="783831"/>
          </a:xfrm>
        </p:spPr>
        <p:txBody>
          <a:bodyPr/>
          <a:lstStyle/>
          <a:p>
            <a:r>
              <a:rPr lang="fr-FR" dirty="0"/>
              <a:t>4. Un temps contraint</a:t>
            </a:r>
          </a:p>
        </p:txBody>
      </p:sp>
      <p:sp>
        <p:nvSpPr>
          <p:cNvPr id="3" name="Espace réservé du contenu 2"/>
          <p:cNvSpPr>
            <a:spLocks noGrp="1"/>
          </p:cNvSpPr>
          <p:nvPr>
            <p:ph sz="quarter" idx="1"/>
          </p:nvPr>
        </p:nvSpPr>
        <p:spPr/>
        <p:txBody>
          <a:bodyPr>
            <a:normAutofit/>
          </a:bodyPr>
          <a:lstStyle/>
          <a:p>
            <a:r>
              <a:rPr lang="fr-FR" dirty="0">
                <a:solidFill>
                  <a:srgbClr val="0000FF"/>
                </a:solidFill>
              </a:rPr>
              <a:t>La temporalité du soin est elle aussi liée à l’organisation du travail.  </a:t>
            </a:r>
          </a:p>
          <a:p>
            <a:r>
              <a:rPr lang="fr-FR" dirty="0"/>
              <a:t>Richard Sennett (11) : l’organisation gestionnaire du travail (standardisation, protocoles rigides, évaluation individualisée des performances etc.) </a:t>
            </a:r>
          </a:p>
          <a:p>
            <a:r>
              <a:rPr lang="fr-FR" dirty="0">
                <a:solidFill>
                  <a:srgbClr val="0000FF"/>
                </a:solidFill>
              </a:rPr>
              <a:t>Erode le collectif </a:t>
            </a:r>
            <a:r>
              <a:rPr lang="fr-FR" dirty="0"/>
              <a:t>(en créant de la concurrence entre les personnes, entre les services, en supprimant les « temps informels » de partage)</a:t>
            </a:r>
          </a:p>
          <a:p>
            <a:r>
              <a:rPr lang="fr-FR" dirty="0">
                <a:solidFill>
                  <a:srgbClr val="0000FF"/>
                </a:solidFill>
              </a:rPr>
              <a:t>Brise le temps du soin </a:t>
            </a:r>
            <a:r>
              <a:rPr lang="fr-FR" dirty="0"/>
              <a:t>(le rythme du soin est imposé par une logique extérieure aux besoins des patients et soignants).</a:t>
            </a:r>
          </a:p>
          <a:p>
            <a:r>
              <a:rPr lang="fr-FR" dirty="0">
                <a:sym typeface="Wingdings"/>
              </a:rPr>
              <a:t></a:t>
            </a:r>
            <a:r>
              <a:rPr lang="fr-FR" dirty="0"/>
              <a:t>le temps est restreint, fragmenté, réduit à une succession d’actes et de séquences délimités, imposées de l’extérieur.</a:t>
            </a:r>
          </a:p>
          <a:p>
            <a:endParaRPr lang="fr-FR" dirty="0"/>
          </a:p>
        </p:txBody>
      </p:sp>
    </p:spTree>
    <p:extLst>
      <p:ext uri="{BB962C8B-B14F-4D97-AF65-F5344CB8AC3E}">
        <p14:creationId xmlns:p14="http://schemas.microsoft.com/office/powerpoint/2010/main" val="1724744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721824"/>
          </a:xfrm>
        </p:spPr>
        <p:txBody>
          <a:bodyPr/>
          <a:lstStyle/>
          <a:p>
            <a:r>
              <a:rPr lang="fr-FR" dirty="0"/>
              <a:t>4. L’érosion du récit collectif </a:t>
            </a:r>
          </a:p>
        </p:txBody>
      </p:sp>
      <p:sp>
        <p:nvSpPr>
          <p:cNvPr id="3" name="Espace réservé du contenu 2"/>
          <p:cNvSpPr>
            <a:spLocks noGrp="1"/>
          </p:cNvSpPr>
          <p:nvPr>
            <p:ph sz="quarter" idx="1"/>
          </p:nvPr>
        </p:nvSpPr>
        <p:spPr>
          <a:xfrm>
            <a:off x="1981200" y="1600200"/>
            <a:ext cx="7467600" cy="4873752"/>
          </a:xfrm>
        </p:spPr>
        <p:txBody>
          <a:bodyPr>
            <a:normAutofit/>
          </a:bodyPr>
          <a:lstStyle/>
          <a:p>
            <a:pPr algn="just"/>
            <a:r>
              <a:rPr lang="fr-FR" dirty="0"/>
              <a:t>Cette scansion contrainte du temps associée à l’érosion du collectif affecte </a:t>
            </a:r>
            <a:r>
              <a:rPr lang="fr-FR" dirty="0">
                <a:solidFill>
                  <a:srgbClr val="0000FF"/>
                </a:solidFill>
              </a:rPr>
              <a:t>l’identité</a:t>
            </a:r>
            <a:r>
              <a:rPr lang="fr-FR" i="1" dirty="0">
                <a:solidFill>
                  <a:srgbClr val="0000FF"/>
                </a:solidFill>
              </a:rPr>
              <a:t>.</a:t>
            </a:r>
            <a:r>
              <a:rPr lang="fr-FR" i="1" dirty="0"/>
              <a:t> </a:t>
            </a:r>
          </a:p>
          <a:p>
            <a:pPr algn="just"/>
            <a:r>
              <a:rPr lang="fr-FR" dirty="0"/>
              <a:t>Le récit de la crise partagé collectivement par les soignants construit à nouveau une </a:t>
            </a:r>
            <a:r>
              <a:rPr lang="fr-FR" i="1" dirty="0"/>
              <a:t>condition partagée</a:t>
            </a:r>
            <a:r>
              <a:rPr lang="fr-FR" dirty="0"/>
              <a:t> qui transforme la souffrance en une lutte collective et lui donne sens.  </a:t>
            </a:r>
          </a:p>
          <a:p>
            <a:pPr algn="just"/>
            <a:r>
              <a:rPr lang="fr-FR" dirty="0">
                <a:solidFill>
                  <a:srgbClr val="000000"/>
                </a:solidFill>
              </a:rPr>
              <a:t>Quand la souffrance est vécue sans possibilité de partage, sans collectif, cela affecte </a:t>
            </a:r>
            <a:r>
              <a:rPr lang="fr-FR" i="1" dirty="0">
                <a:solidFill>
                  <a:srgbClr val="000000"/>
                </a:solidFill>
              </a:rPr>
              <a:t>le récit de soi, et l’identité</a:t>
            </a:r>
            <a:r>
              <a:rPr lang="fr-FR" dirty="0">
                <a:solidFill>
                  <a:srgbClr val="000000"/>
                </a:solidFill>
              </a:rPr>
              <a:t>. </a:t>
            </a:r>
            <a:endParaRPr lang="fr-FR" dirty="0"/>
          </a:p>
          <a:p>
            <a:pPr algn="just"/>
            <a:r>
              <a:rPr lang="fr-FR" dirty="0">
                <a:solidFill>
                  <a:srgbClr val="0000FF"/>
                </a:solidFill>
              </a:rPr>
              <a:t>Sans récit partagé, </a:t>
            </a:r>
            <a:r>
              <a:rPr lang="fr-FR" dirty="0"/>
              <a:t>chacun est renvoyé à une souffrance solitaire, ou à un sentiment d’échec personnel</a:t>
            </a:r>
          </a:p>
        </p:txBody>
      </p:sp>
    </p:spTree>
    <p:extLst>
      <p:ext uri="{BB962C8B-B14F-4D97-AF65-F5344CB8AC3E}">
        <p14:creationId xmlns:p14="http://schemas.microsoft.com/office/powerpoint/2010/main" val="286253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1143000"/>
          </a:xfrm>
        </p:spPr>
        <p:txBody>
          <a:bodyPr>
            <a:normAutofit/>
          </a:bodyPr>
          <a:lstStyle/>
          <a:p>
            <a:r>
              <a:rPr lang="fr-FR" dirty="0"/>
              <a:t>5. De grandes capacités de résilience</a:t>
            </a:r>
          </a:p>
        </p:txBody>
      </p:sp>
      <p:sp>
        <p:nvSpPr>
          <p:cNvPr id="3" name="Espace réservé du contenu 2"/>
          <p:cNvSpPr>
            <a:spLocks noGrp="1"/>
          </p:cNvSpPr>
          <p:nvPr>
            <p:ph sz="quarter" idx="1"/>
          </p:nvPr>
        </p:nvSpPr>
        <p:spPr/>
        <p:txBody>
          <a:bodyPr>
            <a:normAutofit/>
          </a:bodyPr>
          <a:lstStyle/>
          <a:p>
            <a:pPr algn="just"/>
            <a:r>
              <a:rPr lang="fr-FR" dirty="0"/>
              <a:t>Richesse individuelle et collective des soignants, grandes capacités de résilience. </a:t>
            </a:r>
          </a:p>
          <a:p>
            <a:pPr algn="just"/>
            <a:r>
              <a:rPr lang="fr-FR" dirty="0"/>
              <a:t>Force de leur engagement et de leur responsabilité individuelle et collective. </a:t>
            </a:r>
          </a:p>
          <a:p>
            <a:pPr algn="just"/>
            <a:r>
              <a:rPr lang="fr-FR" dirty="0">
                <a:solidFill>
                  <a:srgbClr val="0000FF"/>
                </a:solidFill>
              </a:rPr>
              <a:t>N’hésitent plus à dire leur souffrance</a:t>
            </a:r>
          </a:p>
          <a:p>
            <a:pPr algn="just"/>
            <a:r>
              <a:rPr lang="fr-FR" dirty="0"/>
              <a:t>Leur parole doit être entendue.</a:t>
            </a:r>
          </a:p>
          <a:p>
            <a:pPr algn="just"/>
            <a:r>
              <a:rPr lang="fr-FR" dirty="0"/>
              <a:t>Sinon la parole devient futile : « </a:t>
            </a:r>
            <a:r>
              <a:rPr lang="fr-FR" i="1" dirty="0"/>
              <a:t>être consulté sans pouvoir influer sur les décision est (…) pire que tout </a:t>
            </a:r>
            <a:r>
              <a:rPr lang="fr-FR" dirty="0"/>
              <a:t>» (4). </a:t>
            </a:r>
          </a:p>
          <a:p>
            <a:endParaRPr lang="fr-FR" dirty="0"/>
          </a:p>
          <a:p>
            <a:endParaRPr lang="fr-FR" dirty="0"/>
          </a:p>
        </p:txBody>
      </p:sp>
    </p:spTree>
    <p:extLst>
      <p:ext uri="{BB962C8B-B14F-4D97-AF65-F5344CB8AC3E}">
        <p14:creationId xmlns:p14="http://schemas.microsoft.com/office/powerpoint/2010/main" val="9578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 projet sur le </a:t>
            </a:r>
            <a:r>
              <a:rPr lang="fr-FR" dirty="0" err="1"/>
              <a:t>burn</a:t>
            </a:r>
            <a:r>
              <a:rPr lang="fr-FR" dirty="0"/>
              <a:t>-out des soignants</a:t>
            </a:r>
          </a:p>
        </p:txBody>
      </p:sp>
      <p:sp>
        <p:nvSpPr>
          <p:cNvPr id="3" name="Espace réservé du contenu 2"/>
          <p:cNvSpPr>
            <a:spLocks noGrp="1"/>
          </p:cNvSpPr>
          <p:nvPr>
            <p:ph sz="quarter" idx="1"/>
          </p:nvPr>
        </p:nvSpPr>
        <p:spPr>
          <a:xfrm>
            <a:off x="1981200" y="1600200"/>
            <a:ext cx="7748954" cy="4873752"/>
          </a:xfrm>
        </p:spPr>
        <p:txBody>
          <a:bodyPr/>
          <a:lstStyle/>
          <a:p>
            <a:endParaRPr lang="fr-FR" dirty="0"/>
          </a:p>
          <a:p>
            <a:endParaRPr lang="fr-FR" dirty="0"/>
          </a:p>
          <a:p>
            <a:endParaRPr lang="fr-FR" dirty="0"/>
          </a:p>
          <a:p>
            <a:pPr marL="0" indent="0" algn="ctr">
              <a:buNone/>
            </a:pPr>
            <a:r>
              <a:rPr lang="fr-FR" dirty="0"/>
              <a:t>Porté par la Chaire de philosophie à l’Hôpital du GHU St Anne</a:t>
            </a:r>
          </a:p>
          <a:p>
            <a:pPr marL="0" indent="0" algn="ctr">
              <a:buNone/>
            </a:pPr>
            <a:r>
              <a:rPr lang="fr-FR" dirty="0"/>
              <a:t>Proposant une clinique philosophique du </a:t>
            </a:r>
            <a:r>
              <a:rPr lang="fr-FR" dirty="0" err="1"/>
              <a:t>burn</a:t>
            </a:r>
            <a:r>
              <a:rPr lang="fr-FR" dirty="0"/>
              <a:t>-out.</a:t>
            </a:r>
          </a:p>
          <a:p>
            <a:pPr marL="0" indent="0" algn="ctr">
              <a:buNone/>
            </a:pPr>
            <a:r>
              <a:rPr lang="fr-FR" dirty="0"/>
              <a:t>Rapport à consulter sur le site</a:t>
            </a:r>
          </a:p>
          <a:p>
            <a:pPr marL="0" indent="0" algn="ctr">
              <a:buNone/>
            </a:pPr>
            <a:r>
              <a:rPr lang="fr-FR" dirty="0">
                <a:hlinkClick r:id="rId3"/>
              </a:rPr>
              <a:t>https://chaire-philo.fr</a:t>
            </a:r>
            <a:r>
              <a:rPr lang="fr-FR" dirty="0"/>
              <a:t> </a:t>
            </a:r>
          </a:p>
          <a:p>
            <a:pPr marL="457200" indent="-457200">
              <a:buAutoNum type="arabicParenR"/>
            </a:pPr>
            <a:endParaRPr lang="fr-FR" dirty="0"/>
          </a:p>
        </p:txBody>
      </p:sp>
    </p:spTree>
    <p:extLst>
      <p:ext uri="{BB962C8B-B14F-4D97-AF65-F5344CB8AC3E}">
        <p14:creationId xmlns:p14="http://schemas.microsoft.com/office/powerpoint/2010/main" val="270437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721824"/>
          </a:xfrm>
        </p:spPr>
        <p:txBody>
          <a:bodyPr/>
          <a:lstStyle/>
          <a:p>
            <a:r>
              <a:rPr lang="fr-FR" dirty="0"/>
              <a:t>5. Et demain? </a:t>
            </a:r>
          </a:p>
        </p:txBody>
      </p:sp>
      <p:sp>
        <p:nvSpPr>
          <p:cNvPr id="3" name="Espace réservé du contenu 2"/>
          <p:cNvSpPr>
            <a:spLocks noGrp="1"/>
          </p:cNvSpPr>
          <p:nvPr>
            <p:ph sz="quarter" idx="1"/>
          </p:nvPr>
        </p:nvSpPr>
        <p:spPr/>
        <p:txBody>
          <a:bodyPr>
            <a:normAutofit/>
          </a:bodyPr>
          <a:lstStyle/>
          <a:p>
            <a:pPr algn="just"/>
            <a:r>
              <a:rPr lang="fr-FR" dirty="0"/>
              <a:t>Crainte d’un  « retour à la normale » (manque de moyens et de personnel / gestion des « flux »/statuts précaires /  épuisement / soin « dégradé »)</a:t>
            </a:r>
          </a:p>
          <a:p>
            <a:pPr algn="just"/>
            <a:r>
              <a:rPr lang="fr-FR" dirty="0"/>
              <a:t>Leur parole, vécu et expertise doivent constituer le point de départ des solutions à inventer.  </a:t>
            </a:r>
          </a:p>
          <a:p>
            <a:pPr algn="just"/>
            <a:r>
              <a:rPr lang="fr-FR" dirty="0"/>
              <a:t>Dès maintenant.</a:t>
            </a:r>
          </a:p>
          <a:p>
            <a:pPr algn="just"/>
            <a:r>
              <a:rPr lang="fr-FR" dirty="0"/>
              <a:t>Dans un second temps : recherches et dispositifs de recherche-action pour mieux comprendre le </a:t>
            </a:r>
            <a:r>
              <a:rPr lang="fr-FR" dirty="0" err="1"/>
              <a:t>burn</a:t>
            </a:r>
            <a:r>
              <a:rPr lang="fr-FR" dirty="0"/>
              <a:t>-out des soignants et continuer d’y être vigilant sur le long terme.</a:t>
            </a:r>
          </a:p>
        </p:txBody>
      </p:sp>
    </p:spTree>
    <p:extLst>
      <p:ext uri="{BB962C8B-B14F-4D97-AF65-F5344CB8AC3E}">
        <p14:creationId xmlns:p14="http://schemas.microsoft.com/office/powerpoint/2010/main" val="20495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1143000"/>
          </a:xfrm>
        </p:spPr>
        <p:txBody>
          <a:bodyPr>
            <a:normAutofit/>
          </a:bodyPr>
          <a:lstStyle/>
          <a:p>
            <a:r>
              <a:rPr lang="fr-FR" dirty="0"/>
              <a:t>6. Une philosophie clinique et clinicienne</a:t>
            </a:r>
          </a:p>
        </p:txBody>
      </p:sp>
      <p:sp>
        <p:nvSpPr>
          <p:cNvPr id="3" name="Espace réservé du contenu 2"/>
          <p:cNvSpPr>
            <a:spLocks noGrp="1"/>
          </p:cNvSpPr>
          <p:nvPr>
            <p:ph sz="quarter" idx="1"/>
          </p:nvPr>
        </p:nvSpPr>
        <p:spPr/>
        <p:txBody>
          <a:bodyPr>
            <a:normAutofit/>
          </a:bodyPr>
          <a:lstStyle/>
          <a:p>
            <a:pPr algn="just"/>
            <a:r>
              <a:rPr lang="fr-FR" dirty="0"/>
              <a:t>Part des situations vécues par les soignants.</a:t>
            </a:r>
          </a:p>
          <a:p>
            <a:pPr algn="just"/>
            <a:endParaRPr lang="fr-FR" dirty="0">
              <a:solidFill>
                <a:srgbClr val="0000FF"/>
              </a:solidFill>
            </a:endParaRPr>
          </a:p>
          <a:p>
            <a:pPr algn="just"/>
            <a:r>
              <a:rPr lang="fr-FR" dirty="0">
                <a:solidFill>
                  <a:srgbClr val="0000FF"/>
                </a:solidFill>
              </a:rPr>
              <a:t>S’inscrit dans la volonté de pratiquer une philosophie pratique, clinicienne,</a:t>
            </a:r>
            <a:r>
              <a:rPr lang="fr-FR" i="1" dirty="0">
                <a:solidFill>
                  <a:srgbClr val="0000FF"/>
                </a:solidFill>
              </a:rPr>
              <a:t> « là où elle s’articule effectivement avec la pensée des parties prenantes </a:t>
            </a:r>
            <a:r>
              <a:rPr lang="fr-FR" dirty="0">
                <a:solidFill>
                  <a:srgbClr val="0000FF"/>
                </a:solidFill>
              </a:rPr>
              <a:t>» (11)</a:t>
            </a:r>
          </a:p>
          <a:p>
            <a:pPr algn="just"/>
            <a:endParaRPr lang="fr-FR" dirty="0">
              <a:solidFill>
                <a:srgbClr val="0000FF"/>
              </a:solidFill>
            </a:endParaRPr>
          </a:p>
          <a:p>
            <a:pPr algn="just"/>
            <a:r>
              <a:rPr lang="fr-FR" dirty="0"/>
              <a:t>Expérimente et construit une philosophie </a:t>
            </a:r>
            <a:r>
              <a:rPr lang="fr-FR" dirty="0">
                <a:solidFill>
                  <a:srgbClr val="0000FF"/>
                </a:solidFill>
              </a:rPr>
              <a:t>appliquée et impliquée</a:t>
            </a:r>
            <a:r>
              <a:rPr lang="fr-FR" dirty="0"/>
              <a:t>, utile à la résolution des problèmes concrets. (Dewey)</a:t>
            </a:r>
          </a:p>
        </p:txBody>
      </p:sp>
    </p:spTree>
    <p:extLst>
      <p:ext uri="{BB962C8B-B14F-4D97-AF65-F5344CB8AC3E}">
        <p14:creationId xmlns:p14="http://schemas.microsoft.com/office/powerpoint/2010/main" val="790195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6. Le retour au compagnonnage entre médecine et philosophie</a:t>
            </a:r>
          </a:p>
        </p:txBody>
      </p:sp>
      <p:sp>
        <p:nvSpPr>
          <p:cNvPr id="3" name="Espace réservé du contenu 2"/>
          <p:cNvSpPr>
            <a:spLocks noGrp="1"/>
          </p:cNvSpPr>
          <p:nvPr>
            <p:ph sz="quarter" idx="1"/>
          </p:nvPr>
        </p:nvSpPr>
        <p:spPr/>
        <p:txBody>
          <a:bodyPr>
            <a:normAutofit/>
          </a:bodyPr>
          <a:lstStyle/>
          <a:p>
            <a:pPr lvl="0" algn="just"/>
            <a:endParaRPr lang="fr-FR" dirty="0"/>
          </a:p>
          <a:p>
            <a:pPr lvl="0" algn="just"/>
            <a:r>
              <a:rPr lang="fr-FR" dirty="0"/>
              <a:t>De nombreuses études ont montré que les démarches et formations en éthique limitent la souffrance des soignants et le </a:t>
            </a:r>
            <a:r>
              <a:rPr lang="fr-FR" dirty="0" err="1"/>
              <a:t>burn</a:t>
            </a:r>
            <a:r>
              <a:rPr lang="fr-FR" dirty="0"/>
              <a:t>-out.</a:t>
            </a:r>
          </a:p>
          <a:p>
            <a:pPr lvl="0" algn="just"/>
            <a:r>
              <a:rPr lang="fr-FR" dirty="0"/>
              <a:t>Revenir au compagnonnage entre médecine, philosophie et humanités, pendant le cycle des études mais plus généralement tout au long de l’exercice des métiers soignants.</a:t>
            </a:r>
          </a:p>
          <a:p>
            <a:pPr lvl="0" algn="just"/>
            <a:r>
              <a:rPr lang="fr-FR" dirty="0"/>
              <a:t>Ateliers, cafés éthiques, formations </a:t>
            </a:r>
            <a:r>
              <a:rPr lang="fr-FR" i="1" dirty="0"/>
              <a:t>in situ</a:t>
            </a:r>
            <a:r>
              <a:rPr lang="fr-FR" dirty="0"/>
              <a:t> dans les services.</a:t>
            </a:r>
          </a:p>
        </p:txBody>
      </p:sp>
    </p:spTree>
    <p:extLst>
      <p:ext uri="{BB962C8B-B14F-4D97-AF65-F5344CB8AC3E}">
        <p14:creationId xmlns:p14="http://schemas.microsoft.com/office/powerpoint/2010/main" val="4098365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864970"/>
          </a:xfrm>
        </p:spPr>
        <p:txBody>
          <a:bodyPr>
            <a:normAutofit fontScale="90000"/>
          </a:bodyPr>
          <a:lstStyle/>
          <a:p>
            <a:r>
              <a:rPr lang="fr-FR" dirty="0"/>
              <a:t>6. Retrouver un récit collectif</a:t>
            </a:r>
          </a:p>
        </p:txBody>
      </p:sp>
      <p:sp>
        <p:nvSpPr>
          <p:cNvPr id="3" name="Espace réservé du contenu 2"/>
          <p:cNvSpPr>
            <a:spLocks noGrp="1"/>
          </p:cNvSpPr>
          <p:nvPr>
            <p:ph sz="quarter" idx="1"/>
          </p:nvPr>
        </p:nvSpPr>
        <p:spPr/>
        <p:txBody>
          <a:bodyPr>
            <a:normAutofit/>
          </a:bodyPr>
          <a:lstStyle/>
          <a:p>
            <a:pPr algn="just"/>
            <a:r>
              <a:rPr lang="fr-FR" dirty="0"/>
              <a:t>Revenir au récit, central en médecine (écouter le récit patient / transmettre les éléments cliniques/  présenter un staff /  prendre les décisions etc.). </a:t>
            </a:r>
          </a:p>
          <a:p>
            <a:pPr algn="just"/>
            <a:r>
              <a:rPr lang="fr-FR" dirty="0"/>
              <a:t>Un dispositif </a:t>
            </a:r>
            <a:r>
              <a:rPr lang="fr-FR" i="1" dirty="0"/>
              <a:t>d’éthique narrative</a:t>
            </a:r>
            <a:r>
              <a:rPr lang="fr-FR" dirty="0"/>
              <a:t> pour penser collectivement  la souffrance professionnelle.</a:t>
            </a:r>
          </a:p>
          <a:p>
            <a:pPr algn="just"/>
            <a:r>
              <a:rPr lang="fr-FR" dirty="0"/>
              <a:t>Retrouver, entre soignants, le temps du récit, du partage des </a:t>
            </a:r>
            <a:r>
              <a:rPr lang="fr-FR"/>
              <a:t>situations vécues, </a:t>
            </a:r>
            <a:r>
              <a:rPr lang="fr-FR" dirty="0"/>
              <a:t>qui sollicite et partage les émotions et les valeurs morales.</a:t>
            </a:r>
          </a:p>
          <a:p>
            <a:pPr algn="just"/>
            <a:r>
              <a:rPr lang="fr-FR" dirty="0"/>
              <a:t>Renouer avec la longue tradition du récit en médecine.  </a:t>
            </a:r>
          </a:p>
        </p:txBody>
      </p:sp>
    </p:spTree>
    <p:extLst>
      <p:ext uri="{BB962C8B-B14F-4D97-AF65-F5344CB8AC3E}">
        <p14:creationId xmlns:p14="http://schemas.microsoft.com/office/powerpoint/2010/main" val="66572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816130"/>
          </a:xfrm>
        </p:spPr>
        <p:txBody>
          <a:bodyPr>
            <a:normAutofit fontScale="90000"/>
          </a:bodyPr>
          <a:lstStyle/>
          <a:p>
            <a:r>
              <a:rPr lang="fr-FR" dirty="0"/>
              <a:t>6. Une clinique des dénis de reconnaissance</a:t>
            </a:r>
          </a:p>
        </p:txBody>
      </p:sp>
      <p:sp>
        <p:nvSpPr>
          <p:cNvPr id="3" name="Espace réservé du contenu 2"/>
          <p:cNvSpPr>
            <a:spLocks noGrp="1"/>
          </p:cNvSpPr>
          <p:nvPr>
            <p:ph sz="quarter" idx="1"/>
          </p:nvPr>
        </p:nvSpPr>
        <p:spPr/>
        <p:txBody>
          <a:bodyPr>
            <a:noAutofit/>
          </a:bodyPr>
          <a:lstStyle/>
          <a:p>
            <a:r>
              <a:rPr lang="fr-FR" sz="2000" dirty="0"/>
              <a:t>Manque de moyens et de personnel / gestion des « flux »/statuts précaires /  épuisement / soin « dégradé » </a:t>
            </a:r>
            <a:r>
              <a:rPr lang="fr-FR" sz="2000" dirty="0">
                <a:sym typeface="Wingdings"/>
              </a:rPr>
              <a:t> </a:t>
            </a:r>
            <a:r>
              <a:rPr lang="fr-FR" sz="2000" dirty="0">
                <a:solidFill>
                  <a:srgbClr val="0000FF"/>
                </a:solidFill>
                <a:sym typeface="Wingdings"/>
              </a:rPr>
              <a:t>dénis de reconnaissance </a:t>
            </a:r>
          </a:p>
          <a:p>
            <a:r>
              <a:rPr lang="fr-FR" sz="2000" dirty="0"/>
              <a:t>Revenir, avec les soignants, sur les situations dans lesquelles ils ont éprouvé ces dénis de reconnaissance, pour élaborer avec eux une cartographie des types de </a:t>
            </a:r>
            <a:r>
              <a:rPr lang="fr-FR" sz="2000" dirty="0">
                <a:solidFill>
                  <a:srgbClr val="0000FF"/>
                </a:solidFill>
              </a:rPr>
              <a:t>reconnaissance nécessaires à l’exercice des métiers soignants comme au soin des patients. </a:t>
            </a:r>
          </a:p>
          <a:p>
            <a:r>
              <a:rPr lang="fr-FR" sz="2000" dirty="0"/>
              <a:t>Analyser les conditions qui contribuent à fragiliser l’institution et ceux qui y travaillent. </a:t>
            </a:r>
            <a:r>
              <a:rPr lang="fr-FR" sz="2000" dirty="0">
                <a:solidFill>
                  <a:srgbClr val="0000FF"/>
                </a:solidFill>
              </a:rPr>
              <a:t>Reposer la question des institutions</a:t>
            </a:r>
            <a:r>
              <a:rPr lang="fr-FR" sz="2000" i="1" dirty="0">
                <a:solidFill>
                  <a:srgbClr val="0000FF"/>
                </a:solidFill>
              </a:rPr>
              <a:t> « comme des lieux de reconnaissance </a:t>
            </a:r>
            <a:r>
              <a:rPr lang="fr-FR" sz="2000" dirty="0">
                <a:solidFill>
                  <a:srgbClr val="0000FF"/>
                </a:solidFill>
              </a:rPr>
              <a:t>». </a:t>
            </a:r>
            <a:r>
              <a:rPr lang="fr-FR" sz="2000" dirty="0"/>
              <a:t>(12)</a:t>
            </a:r>
            <a:endParaRPr lang="fr-FR" sz="2000" dirty="0">
              <a:solidFill>
                <a:srgbClr val="0000FF"/>
              </a:solidFill>
            </a:endParaRPr>
          </a:p>
          <a:p>
            <a:r>
              <a:rPr lang="fr-FR" sz="2000" dirty="0"/>
              <a:t>Séminaire interdisciplinaire orienté vers l’élaboration de solutions collaboratives et locales. </a:t>
            </a:r>
          </a:p>
        </p:txBody>
      </p:sp>
    </p:spTree>
    <p:extLst>
      <p:ext uri="{BB962C8B-B14F-4D97-AF65-F5344CB8AC3E}">
        <p14:creationId xmlns:p14="http://schemas.microsoft.com/office/powerpoint/2010/main" val="956837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692928"/>
          </a:xfrm>
        </p:spPr>
        <p:txBody>
          <a:bodyPr>
            <a:normAutofit fontScale="90000"/>
          </a:bodyPr>
          <a:lstStyle/>
          <a:p>
            <a:r>
              <a:rPr lang="fr-FR" dirty="0"/>
              <a:t>Une clinique philosophique du </a:t>
            </a:r>
            <a:r>
              <a:rPr lang="fr-FR" dirty="0" err="1"/>
              <a:t>burn</a:t>
            </a:r>
            <a:r>
              <a:rPr lang="fr-FR" dirty="0"/>
              <a:t>-out</a:t>
            </a:r>
          </a:p>
        </p:txBody>
      </p:sp>
      <p:sp>
        <p:nvSpPr>
          <p:cNvPr id="3" name="Espace réservé du contenu 2"/>
          <p:cNvSpPr>
            <a:spLocks noGrp="1"/>
          </p:cNvSpPr>
          <p:nvPr>
            <p:ph sz="quarter" idx="1"/>
          </p:nvPr>
        </p:nvSpPr>
        <p:spPr/>
        <p:txBody>
          <a:bodyPr>
            <a:normAutofit/>
          </a:bodyPr>
          <a:lstStyle/>
          <a:p>
            <a:pPr marL="0" indent="0" algn="just">
              <a:buNone/>
            </a:pPr>
            <a:endParaRPr lang="fr-FR" dirty="0"/>
          </a:p>
          <a:p>
            <a:pPr marL="0" indent="0" algn="just">
              <a:buNone/>
            </a:pPr>
            <a:r>
              <a:rPr lang="fr-FR" dirty="0"/>
              <a:t>Rappelle que le soin doit être pensé et organisé selon ses trois dimensions :  sa dimension technique mais aussi ses dimensions relationnelle et politique (14).</a:t>
            </a:r>
          </a:p>
          <a:p>
            <a:pPr marL="0" indent="0" algn="just">
              <a:buNone/>
            </a:pPr>
            <a:endParaRPr lang="fr-FR" dirty="0"/>
          </a:p>
          <a:p>
            <a:pPr marL="0" indent="0" algn="just">
              <a:buNone/>
            </a:pPr>
            <a:r>
              <a:rPr lang="fr-FR" i="1" dirty="0"/>
              <a:t>« Un régime qui n’offre pas aux êtres humains de raisons profondes de veiller les uns sur les autres ne saurait durablement conserver sa légitimité » </a:t>
            </a:r>
            <a:r>
              <a:rPr lang="fr-FR" dirty="0"/>
              <a:t>(10)</a:t>
            </a:r>
          </a:p>
        </p:txBody>
      </p:sp>
    </p:spTree>
    <p:extLst>
      <p:ext uri="{BB962C8B-B14F-4D97-AF65-F5344CB8AC3E}">
        <p14:creationId xmlns:p14="http://schemas.microsoft.com/office/powerpoint/2010/main" val="764948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435918"/>
          </a:xfrm>
        </p:spPr>
        <p:txBody>
          <a:bodyPr>
            <a:normAutofit fontScale="90000"/>
          </a:bodyPr>
          <a:lstStyle/>
          <a:p>
            <a:r>
              <a:rPr lang="fr-FR" dirty="0"/>
              <a:t>Bibliographie </a:t>
            </a:r>
          </a:p>
        </p:txBody>
      </p:sp>
      <p:sp>
        <p:nvSpPr>
          <p:cNvPr id="3" name="Espace réservé du contenu 2"/>
          <p:cNvSpPr>
            <a:spLocks noGrp="1"/>
          </p:cNvSpPr>
          <p:nvPr>
            <p:ph sz="quarter" idx="1"/>
          </p:nvPr>
        </p:nvSpPr>
        <p:spPr>
          <a:xfrm>
            <a:off x="1981200" y="816384"/>
            <a:ext cx="7467600" cy="5657568"/>
          </a:xfrm>
        </p:spPr>
        <p:txBody>
          <a:bodyPr>
            <a:noAutofit/>
          </a:bodyPr>
          <a:lstStyle/>
          <a:p>
            <a:pPr lvl="0"/>
            <a:r>
              <a:rPr lang="fr-FR" sz="1100" dirty="0"/>
              <a:t>(1) </a:t>
            </a:r>
            <a:r>
              <a:rPr lang="fr-FR" sz="1100" dirty="0" err="1"/>
              <a:t>Veber</a:t>
            </a:r>
            <a:r>
              <a:rPr lang="fr-FR" sz="1100" dirty="0"/>
              <a:t> B., </a:t>
            </a:r>
            <a:r>
              <a:rPr lang="fr-FR" sz="1100" dirty="0" err="1"/>
              <a:t>Perrigault</a:t>
            </a:r>
            <a:r>
              <a:rPr lang="fr-FR" sz="1100" dirty="0"/>
              <a:t> P.-F., Michel F., et le comité éthique de la SFAR, « L’épidémie du </a:t>
            </a:r>
            <a:r>
              <a:rPr lang="fr-FR" sz="1100" dirty="0" err="1"/>
              <a:t>codiv</a:t>
            </a:r>
            <a:r>
              <a:rPr lang="fr-FR" sz="1100" dirty="0"/>
              <a:t> 19, un immense défi organisationnel, médical et humain pour les équipes d’anesthésie réanimation ». Éditorial,  à paraître, </a:t>
            </a:r>
            <a:r>
              <a:rPr lang="fr-FR" sz="1100" i="1" dirty="0"/>
              <a:t>Anesthésie &amp; Réanimation</a:t>
            </a:r>
            <a:r>
              <a:rPr lang="fr-FR" sz="1100" dirty="0"/>
              <a:t>, mai 2020. </a:t>
            </a:r>
          </a:p>
          <a:p>
            <a:r>
              <a:rPr lang="fr-FR" sz="1100" dirty="0"/>
              <a:t>(2) Fleury C. </a:t>
            </a:r>
            <a:r>
              <a:rPr lang="fr-FR" sz="1100" dirty="0" err="1"/>
              <a:t>Gateau</a:t>
            </a:r>
            <a:r>
              <a:rPr lang="fr-FR" sz="1100" dirty="0"/>
              <a:t> V. </a:t>
            </a:r>
            <a:r>
              <a:rPr lang="fr-FR" sz="1100" i="1" dirty="0"/>
              <a:t>Pour une clinique philosophique du </a:t>
            </a:r>
            <a:r>
              <a:rPr lang="fr-FR" sz="1100" i="1" dirty="0" err="1"/>
              <a:t>burn</a:t>
            </a:r>
            <a:r>
              <a:rPr lang="fr-FR" sz="1100" i="1" dirty="0"/>
              <a:t>-out des professionnels de santé</a:t>
            </a:r>
            <a:r>
              <a:rPr lang="fr-FR" sz="1100" dirty="0"/>
              <a:t>, Fleury C. </a:t>
            </a:r>
            <a:r>
              <a:rPr lang="fr-FR" sz="1100" dirty="0" err="1"/>
              <a:t>Gateau</a:t>
            </a:r>
            <a:r>
              <a:rPr lang="fr-FR" sz="1100" dirty="0"/>
              <a:t> V., Chaire de Philosophie à l’Hôpital, à paraître, mai/juin 2020.</a:t>
            </a:r>
          </a:p>
          <a:p>
            <a:pPr lvl="0"/>
            <a:r>
              <a:rPr lang="fr-FR" sz="1100" dirty="0"/>
              <a:t>(3) Entretien avec Pascale </a:t>
            </a:r>
            <a:r>
              <a:rPr lang="fr-FR" sz="1100" dirty="0" err="1"/>
              <a:t>Molinier</a:t>
            </a:r>
            <a:r>
              <a:rPr lang="fr-FR" sz="1100" dirty="0"/>
              <a:t>, « Avant d’être psychologique, le désarroi des soignants est éthique », </a:t>
            </a:r>
            <a:r>
              <a:rPr lang="fr-FR" sz="1100" i="1" dirty="0"/>
              <a:t>Santé au travail</a:t>
            </a:r>
            <a:r>
              <a:rPr lang="fr-FR" sz="1100" dirty="0"/>
              <a:t>, 2020 : en ligne </a:t>
            </a:r>
          </a:p>
          <a:p>
            <a:pPr lvl="0"/>
            <a:r>
              <a:rPr lang="fr-FR" sz="1100" dirty="0"/>
              <a:t>(4) </a:t>
            </a:r>
            <a:r>
              <a:rPr lang="fr-FR" sz="1100" dirty="0" err="1"/>
              <a:t>Najem</a:t>
            </a:r>
            <a:r>
              <a:rPr lang="fr-FR" sz="1100" dirty="0"/>
              <a:t> I. Médecin généraliste, je suis désarmée face aux patients en détresse, </a:t>
            </a:r>
            <a:r>
              <a:rPr lang="fr-FR" sz="1100" i="1" dirty="0"/>
              <a:t>Libération</a:t>
            </a:r>
            <a:r>
              <a:rPr lang="fr-FR" sz="1100" dirty="0"/>
              <a:t>, 2 avril 2020 : en ligne </a:t>
            </a:r>
          </a:p>
          <a:p>
            <a:pPr lvl="0"/>
            <a:r>
              <a:rPr lang="fr-FR" sz="1100" dirty="0"/>
              <a:t>(5) </a:t>
            </a:r>
            <a:r>
              <a:rPr lang="fr-FR" sz="1100" dirty="0" err="1"/>
              <a:t>Ricoeur</a:t>
            </a:r>
            <a:r>
              <a:rPr lang="fr-FR" sz="1100" dirty="0"/>
              <a:t> P. </a:t>
            </a:r>
            <a:r>
              <a:rPr lang="fr-FR" sz="1100" i="1" dirty="0"/>
              <a:t>Soi-même comme un autre</a:t>
            </a:r>
            <a:r>
              <a:rPr lang="fr-FR" sz="1100" dirty="0"/>
              <a:t>. Editions du Seuil, 1990 : 425 p.</a:t>
            </a:r>
          </a:p>
          <a:p>
            <a:pPr lvl="0"/>
            <a:r>
              <a:rPr lang="fr-FR" sz="1100" dirty="0"/>
              <a:t>(6) Clot Y. Prendre ses responsabilités ? De la santé au droit, </a:t>
            </a:r>
            <a:r>
              <a:rPr lang="fr-FR" sz="1100" i="1" dirty="0"/>
              <a:t>Sociologie du travail</a:t>
            </a:r>
            <a:r>
              <a:rPr lang="fr-FR" sz="1100" dirty="0"/>
              <a:t> 2019 ; 61, n°2 : en ligne</a:t>
            </a:r>
          </a:p>
          <a:p>
            <a:pPr lvl="0"/>
            <a:r>
              <a:rPr lang="fr-FR" sz="1100" dirty="0"/>
              <a:t>(7) BAUDELOT, C., GOLLAC, M., </a:t>
            </a:r>
            <a:r>
              <a:rPr lang="fr-FR" sz="1100" i="1" dirty="0"/>
              <a:t>Travailler pour être heureux ? Le bonheur et le travail en France</a:t>
            </a:r>
            <a:r>
              <a:rPr lang="fr-FR" sz="1100" dirty="0"/>
              <a:t>, Paris : Fayard, 2003.</a:t>
            </a:r>
          </a:p>
          <a:p>
            <a:pPr lvl="0"/>
            <a:r>
              <a:rPr lang="fr-FR" sz="1100" dirty="0"/>
              <a:t>(8) </a:t>
            </a:r>
            <a:r>
              <a:rPr lang="fr-FR" sz="1100" dirty="0" err="1"/>
              <a:t>Molinier</a:t>
            </a:r>
            <a:r>
              <a:rPr lang="fr-FR" sz="1100" dirty="0"/>
              <a:t> P. Vulnérabilité et dépendance : de la maltraitance en régime de gestion hospitalière. In : </a:t>
            </a:r>
            <a:r>
              <a:rPr lang="fr-FR" sz="1100" i="1" dirty="0"/>
              <a:t>Comment penser l’autonomie ?</a:t>
            </a:r>
            <a:r>
              <a:rPr lang="fr-FR" sz="1100" dirty="0"/>
              <a:t> </a:t>
            </a:r>
            <a:r>
              <a:rPr lang="fr-FR" sz="1100" dirty="0" err="1"/>
              <a:t>Jouan</a:t>
            </a:r>
            <a:r>
              <a:rPr lang="fr-FR" sz="1100" dirty="0"/>
              <a:t> M. et al. PUF, 2009 : 433-458. (p. 458).</a:t>
            </a:r>
          </a:p>
          <a:p>
            <a:r>
              <a:rPr lang="fr-FR" sz="1100" dirty="0"/>
              <a:t>(9) </a:t>
            </a:r>
            <a:r>
              <a:rPr lang="fr-FR" sz="1100" dirty="0" err="1"/>
              <a:t>Ricoeur</a:t>
            </a:r>
            <a:r>
              <a:rPr lang="fr-FR" sz="1100" dirty="0"/>
              <a:t> P. Autonomie et vulnérabilité. </a:t>
            </a:r>
            <a:r>
              <a:rPr lang="fr-FR" sz="1100" i="1" dirty="0"/>
              <a:t>In </a:t>
            </a:r>
            <a:r>
              <a:rPr lang="fr-FR" sz="1100" dirty="0"/>
              <a:t>: </a:t>
            </a:r>
            <a:r>
              <a:rPr lang="fr-FR" sz="1100" i="1" dirty="0"/>
              <a:t>La philosophie dans la Cité : Hommage à Hélène Ackermans</a:t>
            </a:r>
            <a:r>
              <a:rPr lang="fr-FR" sz="1100" dirty="0"/>
              <a:t>, Presses de l’Université Saint-Louis, 1997 : 121-141.</a:t>
            </a:r>
          </a:p>
          <a:p>
            <a:pPr lvl="0"/>
            <a:r>
              <a:rPr lang="fr-FR" sz="1100" dirty="0"/>
              <a:t>(10) Sennett R. </a:t>
            </a:r>
            <a:r>
              <a:rPr lang="fr-FR" sz="1100" i="1" dirty="0"/>
              <a:t>Le travail sans qualités</a:t>
            </a:r>
            <a:r>
              <a:rPr lang="fr-FR" sz="1100" dirty="0"/>
              <a:t>. Albin Michel, 2000 : 221p. </a:t>
            </a:r>
          </a:p>
          <a:p>
            <a:r>
              <a:rPr lang="fr-FR" sz="1100" dirty="0"/>
              <a:t>(11) FLEURY, C., </a:t>
            </a:r>
            <a:r>
              <a:rPr lang="fr-FR" sz="1100" i="1" dirty="0"/>
              <a:t>Le soin est un humanisme</a:t>
            </a:r>
            <a:r>
              <a:rPr lang="fr-FR" sz="1100" dirty="0"/>
              <a:t>, Paris : Gallimard, 2019., (12) GATE, J.M.,« Entretien avec Paul Ricœur »,</a:t>
            </a:r>
            <a:r>
              <a:rPr lang="fr-FR" sz="1100" i="1" dirty="0"/>
              <a:t> Le </a:t>
            </a:r>
            <a:r>
              <a:rPr lang="fr-FR" sz="1100" i="1" dirty="0" err="1"/>
              <a:t>Philosophoire</a:t>
            </a:r>
            <a:r>
              <a:rPr lang="fr-FR" sz="1100" dirty="0"/>
              <a:t>, 15(3), 2001</a:t>
            </a:r>
          </a:p>
          <a:p>
            <a:r>
              <a:rPr lang="fr-FR" sz="1100" dirty="0"/>
              <a:t>(12)</a:t>
            </a:r>
            <a:r>
              <a:rPr lang="fr-FR" sz="1100" dirty="0">
                <a:hlinkClick r:id="rId3"/>
              </a:rPr>
              <a:t> GATE, J.M., </a:t>
            </a:r>
            <a:r>
              <a:rPr lang="fr-FR" sz="1100" dirty="0"/>
              <a:t>« Entretien avec Paul Ricœur »,</a:t>
            </a:r>
            <a:r>
              <a:rPr lang="fr-FR" sz="1100" i="1" dirty="0"/>
              <a:t> Le </a:t>
            </a:r>
            <a:r>
              <a:rPr lang="fr-FR" sz="1100" i="1" dirty="0" err="1"/>
              <a:t>Philosophoire</a:t>
            </a:r>
            <a:r>
              <a:rPr lang="fr-FR" sz="1100" dirty="0"/>
              <a:t>, 15(3), 2001, </a:t>
            </a:r>
          </a:p>
          <a:p>
            <a:r>
              <a:rPr lang="fr-FR" sz="1100" dirty="0"/>
              <a:t>(13) FLEURY, C., TOURETTE-TURGIS C., « Une école française du soin ? Analyse de deux cas d’innovation socio-thérapeutique : l’Université des patients et la Chaire de philosophie à l’Hôpital », </a:t>
            </a:r>
            <a:r>
              <a:rPr lang="fr-FR" sz="1100" i="1" dirty="0"/>
              <a:t>Le sujet dans la cité</a:t>
            </a:r>
            <a:r>
              <a:rPr lang="fr-FR" sz="1100" dirty="0"/>
              <a:t>, vol. 7, no. 1, 2018, pp. 183-196.</a:t>
            </a:r>
          </a:p>
          <a:p>
            <a:r>
              <a:rPr lang="fr-FR" sz="1100" dirty="0"/>
              <a:t>(14) WORMS, F., Vers un moment du soin ? Entre diversité et unité. Dans : BENAROYO L. éd., </a:t>
            </a:r>
            <a:r>
              <a:rPr lang="fr-FR" sz="1100" i="1" dirty="0"/>
              <a:t>La philosophie du soin. Éthique, médecine et société. Paris, </a:t>
            </a:r>
            <a:r>
              <a:rPr lang="fr-FR" sz="1100" dirty="0"/>
              <a:t>PUF, 2010,</a:t>
            </a:r>
          </a:p>
          <a:p>
            <a:endParaRPr lang="fr-FR" sz="1200" dirty="0"/>
          </a:p>
        </p:txBody>
      </p:sp>
    </p:spTree>
    <p:extLst>
      <p:ext uri="{BB962C8B-B14F-4D97-AF65-F5344CB8AC3E}">
        <p14:creationId xmlns:p14="http://schemas.microsoft.com/office/powerpoint/2010/main" val="297230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du cours</a:t>
            </a:r>
          </a:p>
        </p:txBody>
      </p:sp>
      <p:sp>
        <p:nvSpPr>
          <p:cNvPr id="3" name="Espace réservé du contenu 2"/>
          <p:cNvSpPr>
            <a:spLocks noGrp="1"/>
          </p:cNvSpPr>
          <p:nvPr>
            <p:ph sz="quarter" idx="1"/>
          </p:nvPr>
        </p:nvSpPr>
        <p:spPr/>
        <p:txBody>
          <a:bodyPr/>
          <a:lstStyle/>
          <a:p>
            <a:r>
              <a:rPr lang="fr-FR" dirty="0"/>
              <a:t>1) La part de la souffrance éthique dans le BO</a:t>
            </a:r>
          </a:p>
          <a:p>
            <a:r>
              <a:rPr lang="fr-FR" dirty="0"/>
              <a:t>2) La part des organisations du travail dans le BO</a:t>
            </a:r>
          </a:p>
          <a:p>
            <a:r>
              <a:rPr lang="fr-FR" dirty="0"/>
              <a:t>3) La vulnérabilité des soignants (et de chacun d’entre nous)</a:t>
            </a:r>
          </a:p>
          <a:p>
            <a:r>
              <a:rPr lang="fr-FR" dirty="0"/>
              <a:t>4) La part du temps « contraint » dans le BO</a:t>
            </a:r>
          </a:p>
          <a:p>
            <a:r>
              <a:rPr lang="fr-FR" dirty="0"/>
              <a:t>5) La grande résilience des soignants</a:t>
            </a:r>
          </a:p>
          <a:p>
            <a:r>
              <a:rPr lang="fr-FR" dirty="0"/>
              <a:t>6) Les dispositifs philosophiques proposés par la Chaire.</a:t>
            </a:r>
          </a:p>
        </p:txBody>
      </p:sp>
    </p:spTree>
    <p:extLst>
      <p:ext uri="{BB962C8B-B14F-4D97-AF65-F5344CB8AC3E}">
        <p14:creationId xmlns:p14="http://schemas.microsoft.com/office/powerpoint/2010/main" val="333607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Pandémie de Covid-19 : Un révélateur des difficultés qui conduisent au </a:t>
            </a:r>
            <a:r>
              <a:rPr lang="fr-FR" dirty="0" err="1"/>
              <a:t>burn</a:t>
            </a:r>
            <a:r>
              <a:rPr lang="fr-FR" dirty="0"/>
              <a:t>-out des soignants</a:t>
            </a:r>
          </a:p>
        </p:txBody>
      </p:sp>
      <p:sp>
        <p:nvSpPr>
          <p:cNvPr id="3" name="Espace réservé du contenu 2"/>
          <p:cNvSpPr>
            <a:spLocks noGrp="1"/>
          </p:cNvSpPr>
          <p:nvPr>
            <p:ph sz="quarter" idx="1"/>
          </p:nvPr>
        </p:nvSpPr>
        <p:spPr/>
        <p:txBody>
          <a:bodyPr>
            <a:normAutofit/>
          </a:bodyPr>
          <a:lstStyle/>
          <a:p>
            <a:pPr algn="just"/>
            <a:r>
              <a:rPr lang="fr-FR" dirty="0"/>
              <a:t>Stress important, charge de travail très lourde, vulnérabilité des malades et des soignants. (1)</a:t>
            </a:r>
          </a:p>
          <a:p>
            <a:pPr algn="just"/>
            <a:r>
              <a:rPr lang="fr-FR" dirty="0"/>
              <a:t>Réactivité / inventivité pour faire face. Remaniements rapides et profonds de l’organisation de leur travail quotidien. (1)</a:t>
            </a:r>
          </a:p>
          <a:p>
            <a:pPr algn="just"/>
            <a:r>
              <a:rPr lang="fr-FR" dirty="0"/>
              <a:t>Cellules de soutien psychologique / cellules éthiques d’accompagnement des équipes.</a:t>
            </a:r>
          </a:p>
          <a:p>
            <a:pPr algn="just"/>
            <a:r>
              <a:rPr lang="fr-FR" dirty="0">
                <a:solidFill>
                  <a:srgbClr val="0000FF"/>
                </a:solidFill>
                <a:sym typeface="Wingdings"/>
              </a:rPr>
              <a:t></a:t>
            </a:r>
            <a:r>
              <a:rPr lang="fr-FR" dirty="0">
                <a:sym typeface="Wingdings"/>
              </a:rPr>
              <a:t> </a:t>
            </a:r>
            <a:r>
              <a:rPr lang="fr-FR" dirty="0"/>
              <a:t>préoccupation pour la souffrance éthique et psychique des soignants, déjà très importante avant la crise.</a:t>
            </a:r>
          </a:p>
          <a:p>
            <a:endParaRPr lang="fr-FR" dirty="0"/>
          </a:p>
        </p:txBody>
      </p:sp>
    </p:spTree>
    <p:extLst>
      <p:ext uri="{BB962C8B-B14F-4D97-AF65-F5344CB8AC3E}">
        <p14:creationId xmlns:p14="http://schemas.microsoft.com/office/powerpoint/2010/main" val="338651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913811"/>
          </a:xfrm>
        </p:spPr>
        <p:txBody>
          <a:bodyPr>
            <a:normAutofit fontScale="90000"/>
          </a:bodyPr>
          <a:lstStyle/>
          <a:p>
            <a:r>
              <a:rPr lang="fr-FR" dirty="0"/>
              <a:t>Un révélateur des difficultés qui conduisent au </a:t>
            </a:r>
            <a:r>
              <a:rPr lang="fr-FR" dirty="0" err="1"/>
              <a:t>burn</a:t>
            </a:r>
            <a:r>
              <a:rPr lang="fr-FR" dirty="0"/>
              <a:t>-out des soignants</a:t>
            </a:r>
          </a:p>
        </p:txBody>
      </p:sp>
      <p:sp>
        <p:nvSpPr>
          <p:cNvPr id="3" name="Espace réservé du contenu 2"/>
          <p:cNvSpPr>
            <a:spLocks noGrp="1"/>
          </p:cNvSpPr>
          <p:nvPr>
            <p:ph sz="quarter" idx="1"/>
          </p:nvPr>
        </p:nvSpPr>
        <p:spPr/>
        <p:txBody>
          <a:bodyPr>
            <a:normAutofit/>
          </a:bodyPr>
          <a:lstStyle/>
          <a:p>
            <a:pPr algn="just"/>
            <a:r>
              <a:rPr lang="fr-FR" dirty="0"/>
              <a:t>Depuis plusieurs années, une « </a:t>
            </a:r>
            <a:r>
              <a:rPr lang="fr-FR" i="1" dirty="0"/>
              <a:t>véritable épidémie à bas bruit </a:t>
            </a:r>
            <a:r>
              <a:rPr lang="fr-FR" dirty="0"/>
              <a:t>» de BO. (2) </a:t>
            </a:r>
          </a:p>
          <a:p>
            <a:pPr algn="just"/>
            <a:r>
              <a:rPr lang="fr-FR" dirty="0"/>
              <a:t>Conséquences majeures pour la santé des soignants (addictions, troubles anxieux dépression, etc.) et celle des patients (risques d’erreur augmenté, perte de l’empathie etc.) (2)</a:t>
            </a:r>
          </a:p>
          <a:p>
            <a:pPr algn="just"/>
            <a:r>
              <a:rPr lang="fr-FR" dirty="0"/>
              <a:t>Trois dimensions centrales : l’épuisement émotionnel, la déshumanisation de la relation à l’autre, et la perte du sens de l’accomplissement de soi au travail. (2)</a:t>
            </a:r>
          </a:p>
          <a:p>
            <a:endParaRPr lang="fr-FR" dirty="0"/>
          </a:p>
        </p:txBody>
      </p:sp>
    </p:spTree>
    <p:extLst>
      <p:ext uri="{BB962C8B-B14F-4D97-AF65-F5344CB8AC3E}">
        <p14:creationId xmlns:p14="http://schemas.microsoft.com/office/powerpoint/2010/main" val="2813520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864970"/>
          </a:xfrm>
        </p:spPr>
        <p:txBody>
          <a:bodyPr>
            <a:normAutofit fontScale="90000"/>
          </a:bodyPr>
          <a:lstStyle/>
          <a:p>
            <a:r>
              <a:rPr lang="fr-FR" dirty="0"/>
              <a:t>1. Une souffrance éthique avant d’être psychologique</a:t>
            </a:r>
          </a:p>
        </p:txBody>
      </p:sp>
      <p:sp>
        <p:nvSpPr>
          <p:cNvPr id="3" name="Espace réservé du contenu 2"/>
          <p:cNvSpPr>
            <a:spLocks noGrp="1"/>
          </p:cNvSpPr>
          <p:nvPr>
            <p:ph sz="quarter" idx="1"/>
          </p:nvPr>
        </p:nvSpPr>
        <p:spPr/>
        <p:txBody>
          <a:bodyPr>
            <a:normAutofit/>
          </a:bodyPr>
          <a:lstStyle/>
          <a:p>
            <a:pPr algn="just"/>
            <a:r>
              <a:rPr lang="fr-FR" dirty="0"/>
              <a:t>« </a:t>
            </a:r>
            <a:r>
              <a:rPr lang="fr-FR" i="1" dirty="0"/>
              <a:t>Avant d’être psychologique, le désarroi des soignants est éthique » </a:t>
            </a:r>
            <a:r>
              <a:rPr lang="fr-FR" dirty="0"/>
              <a:t>(3). </a:t>
            </a:r>
          </a:p>
          <a:p>
            <a:pPr algn="just"/>
            <a:endParaRPr lang="fr-FR" dirty="0"/>
          </a:p>
          <a:p>
            <a:pPr algn="just"/>
            <a:r>
              <a:rPr lang="fr-FR" dirty="0"/>
              <a:t>A l’hôpital, il a fallu inventer des façons de « </a:t>
            </a:r>
            <a:r>
              <a:rPr lang="fr-FR" i="1" dirty="0"/>
              <a:t>faire vivre les valeurs du soin dans cette situation exceptionnelle » </a:t>
            </a:r>
            <a:r>
              <a:rPr lang="fr-FR" dirty="0"/>
              <a:t>(1)</a:t>
            </a:r>
          </a:p>
          <a:p>
            <a:pPr marL="0" indent="0" algn="just">
              <a:buNone/>
            </a:pPr>
            <a:endParaRPr lang="fr-FR" dirty="0"/>
          </a:p>
          <a:p>
            <a:pPr algn="just"/>
            <a:r>
              <a:rPr lang="fr-FR" dirty="0"/>
              <a:t>Concilier l’éthique individuelle et l’éthique de la santé publique, maintenir, dans l’urgence et face à une arrivée massive de patients, une démarche décisionnelle éthique. (1)</a:t>
            </a:r>
          </a:p>
        </p:txBody>
      </p:sp>
    </p:spTree>
    <p:extLst>
      <p:ext uri="{BB962C8B-B14F-4D97-AF65-F5344CB8AC3E}">
        <p14:creationId xmlns:p14="http://schemas.microsoft.com/office/powerpoint/2010/main" val="118643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767290"/>
          </a:xfrm>
        </p:spPr>
        <p:txBody>
          <a:bodyPr/>
          <a:lstStyle/>
          <a:p>
            <a:r>
              <a:rPr lang="fr-FR" dirty="0"/>
              <a:t>1. Une souffrance éthique </a:t>
            </a:r>
          </a:p>
        </p:txBody>
      </p:sp>
      <p:sp>
        <p:nvSpPr>
          <p:cNvPr id="4" name="Rectangle 3"/>
          <p:cNvSpPr/>
          <p:nvPr/>
        </p:nvSpPr>
        <p:spPr>
          <a:xfrm>
            <a:off x="2093847" y="1514051"/>
            <a:ext cx="7338672" cy="4832092"/>
          </a:xfrm>
          <a:prstGeom prst="rect">
            <a:avLst/>
          </a:prstGeom>
        </p:spPr>
        <p:txBody>
          <a:bodyPr wrap="square">
            <a:spAutoFit/>
          </a:bodyPr>
          <a:lstStyle/>
          <a:p>
            <a:pPr algn="just"/>
            <a:r>
              <a:rPr lang="fr-FR" sz="2200" dirty="0"/>
              <a:t>En ville les soignants ont dû arbitrer entre des valeurs difficilement conciliables. </a:t>
            </a:r>
          </a:p>
          <a:p>
            <a:pPr algn="just"/>
            <a:endParaRPr lang="fr-FR" sz="2200" dirty="0"/>
          </a:p>
          <a:p>
            <a:pPr algn="just"/>
            <a:r>
              <a:rPr lang="fr-FR" sz="2200" dirty="0"/>
              <a:t> « </a:t>
            </a:r>
            <a:r>
              <a:rPr lang="fr-FR" sz="2200" i="1" dirty="0"/>
              <a:t>les soignants de ville sont appelés au domicile des malades les plus fragiles présentant de nombreuses comorbidités (…). Nous sommes pris entre deux feux. Poursuivre les soins délivrés au lit des malades les plus fragiles ou rompre le suivi pour mieux les protéger</a:t>
            </a:r>
            <a:r>
              <a:rPr lang="fr-FR" sz="2200" dirty="0"/>
              <a:t> </a:t>
            </a:r>
            <a:r>
              <a:rPr lang="fr-FR" sz="2200" i="1" dirty="0"/>
              <a:t>d’une infection potentiellement mortelle </a:t>
            </a:r>
            <a:r>
              <a:rPr lang="fr-FR" sz="2200" dirty="0"/>
              <a:t>? » (4)</a:t>
            </a:r>
          </a:p>
          <a:p>
            <a:pPr algn="just"/>
            <a:endParaRPr lang="fr-FR" sz="2200" dirty="0"/>
          </a:p>
          <a:p>
            <a:pPr algn="just"/>
            <a:r>
              <a:rPr lang="fr-FR" sz="2200" dirty="0"/>
              <a:t>La question est bien éthique : « </a:t>
            </a:r>
            <a:r>
              <a:rPr lang="fr-FR" sz="2200" i="1" dirty="0"/>
              <a:t>Notre mission, depuis Hippocrate, se fonde sur un principe : </a:t>
            </a:r>
            <a:r>
              <a:rPr lang="fr-FR" sz="2200" dirty="0"/>
              <a:t>‘</a:t>
            </a:r>
            <a:r>
              <a:rPr lang="fr-FR" sz="2200" dirty="0" err="1"/>
              <a:t>primum</a:t>
            </a:r>
            <a:r>
              <a:rPr lang="fr-FR" sz="2200" dirty="0"/>
              <a:t> non </a:t>
            </a:r>
            <a:r>
              <a:rPr lang="fr-FR" sz="2200" dirty="0" err="1"/>
              <a:t>nocere</a:t>
            </a:r>
            <a:r>
              <a:rPr lang="fr-FR" sz="2200" dirty="0"/>
              <a:t>’</a:t>
            </a:r>
            <a:r>
              <a:rPr lang="fr-FR" sz="2200" i="1" dirty="0"/>
              <a:t>. (…) Mais qui peut nous dire aujourd’hui ce qu’il faut faire pour ne pas nuire ? </a:t>
            </a:r>
            <a:r>
              <a:rPr lang="fr-FR" sz="2200" dirty="0"/>
              <a:t>» (4). </a:t>
            </a:r>
          </a:p>
        </p:txBody>
      </p:sp>
    </p:spTree>
    <p:extLst>
      <p:ext uri="{BB962C8B-B14F-4D97-AF65-F5344CB8AC3E}">
        <p14:creationId xmlns:p14="http://schemas.microsoft.com/office/powerpoint/2010/main" val="106728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1. Dilemmes moraux et souffrance éthique </a:t>
            </a:r>
          </a:p>
        </p:txBody>
      </p:sp>
      <p:sp>
        <p:nvSpPr>
          <p:cNvPr id="3" name="Espace réservé du contenu 2"/>
          <p:cNvSpPr>
            <a:spLocks noGrp="1"/>
          </p:cNvSpPr>
          <p:nvPr>
            <p:ph sz="quarter" idx="1"/>
          </p:nvPr>
        </p:nvSpPr>
        <p:spPr/>
        <p:txBody>
          <a:bodyPr>
            <a:normAutofit/>
          </a:bodyPr>
          <a:lstStyle/>
          <a:p>
            <a:pPr algn="just"/>
            <a:r>
              <a:rPr lang="fr-FR" dirty="0"/>
              <a:t>Aucune règle ne peut trancher. </a:t>
            </a:r>
          </a:p>
          <a:p>
            <a:pPr algn="just"/>
            <a:r>
              <a:rPr lang="fr-FR" dirty="0"/>
              <a:t>Trouver un équilibre dans lequel «</a:t>
            </a:r>
            <a:r>
              <a:rPr lang="fr-FR" i="1" dirty="0"/>
              <a:t> inventer les conduites qui satisferont le plus à l’exception que demande la sollicitude,  en trahissant le moins possible la règle </a:t>
            </a:r>
            <a:r>
              <a:rPr lang="fr-FR" dirty="0"/>
              <a:t>» (5). </a:t>
            </a:r>
          </a:p>
          <a:p>
            <a:pPr algn="just"/>
            <a:r>
              <a:rPr lang="fr-FR" dirty="0"/>
              <a:t>Exercice difficile / soignants peu préparés. </a:t>
            </a:r>
          </a:p>
          <a:p>
            <a:pPr algn="just"/>
            <a:r>
              <a:rPr lang="fr-FR" dirty="0"/>
              <a:t>SHS peu représentées dans leur formation initiale et continue, alors que de nombreux soignants les identifient comme des recours permettant</a:t>
            </a:r>
            <a:r>
              <a:rPr lang="fr-FR" i="1" dirty="0"/>
              <a:t> </a:t>
            </a:r>
            <a:r>
              <a:rPr lang="fr-FR" dirty="0"/>
              <a:t>de limiter la souffrance éthique et le </a:t>
            </a:r>
            <a:r>
              <a:rPr lang="fr-FR" dirty="0" err="1"/>
              <a:t>burn</a:t>
            </a:r>
            <a:r>
              <a:rPr lang="fr-FR" dirty="0"/>
              <a:t>-out.</a:t>
            </a:r>
          </a:p>
        </p:txBody>
      </p:sp>
    </p:spTree>
    <p:extLst>
      <p:ext uri="{BB962C8B-B14F-4D97-AF65-F5344CB8AC3E}">
        <p14:creationId xmlns:p14="http://schemas.microsoft.com/office/powerpoint/2010/main" val="236454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7467600" cy="864970"/>
          </a:xfrm>
        </p:spPr>
        <p:txBody>
          <a:bodyPr>
            <a:normAutofit/>
          </a:bodyPr>
          <a:lstStyle/>
          <a:p>
            <a:r>
              <a:rPr lang="fr-FR" dirty="0"/>
              <a:t>2. Un paradoxal « retour du sens »</a:t>
            </a:r>
          </a:p>
        </p:txBody>
      </p:sp>
      <p:sp>
        <p:nvSpPr>
          <p:cNvPr id="3" name="Espace réservé du contenu 2"/>
          <p:cNvSpPr>
            <a:spLocks noGrp="1"/>
          </p:cNvSpPr>
          <p:nvPr>
            <p:ph sz="quarter" idx="1"/>
          </p:nvPr>
        </p:nvSpPr>
        <p:spPr/>
        <p:txBody>
          <a:bodyPr/>
          <a:lstStyle/>
          <a:p>
            <a:pPr algn="just"/>
            <a:r>
              <a:rPr lang="fr-FR" dirty="0"/>
              <a:t>La crise sanitaire a aussi permis un retour au sens du métier soignant (1) mis à mal par des années de logique gestionnaire à l’hôpital.  </a:t>
            </a:r>
          </a:p>
          <a:p>
            <a:pPr algn="just"/>
            <a:r>
              <a:rPr lang="fr-FR" dirty="0"/>
              <a:t>Les soignants vont « </a:t>
            </a:r>
            <a:r>
              <a:rPr lang="fr-FR" i="1" dirty="0"/>
              <a:t>à l’essentiel du métier et inventent des solutions inédites </a:t>
            </a:r>
            <a:r>
              <a:rPr lang="fr-FR" dirty="0"/>
              <a:t>» (3). </a:t>
            </a:r>
          </a:p>
          <a:p>
            <a:pPr algn="just"/>
            <a:r>
              <a:rPr lang="fr-FR" dirty="0"/>
              <a:t>C’est donc aussi paradoxalement un temps de retrouvailles avec le sens du métiers (3). </a:t>
            </a:r>
          </a:p>
          <a:p>
            <a:pPr algn="just"/>
            <a:r>
              <a:rPr lang="fr-FR" dirty="0">
                <a:solidFill>
                  <a:srgbClr val="0000FF"/>
                </a:solidFill>
              </a:rPr>
              <a:t>Seul compte le soin. Les contraintes budgétaires et administratives passent au second plan. </a:t>
            </a:r>
          </a:p>
          <a:p>
            <a:pPr marL="0" indent="0">
              <a:buNone/>
            </a:pPr>
            <a:endParaRPr lang="fr-FR" dirty="0">
              <a:solidFill>
                <a:srgbClr val="000090"/>
              </a:solidFill>
            </a:endParaRPr>
          </a:p>
        </p:txBody>
      </p:sp>
    </p:spTree>
    <p:extLst>
      <p:ext uri="{BB962C8B-B14F-4D97-AF65-F5344CB8AC3E}">
        <p14:creationId xmlns:p14="http://schemas.microsoft.com/office/powerpoint/2010/main" val="3898093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rbonne16juin">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sorbonne16juin</Template>
  <TotalTime>7</TotalTime>
  <Words>2587</Words>
  <Application>Microsoft Macintosh PowerPoint</Application>
  <PresentationFormat>Grand écran</PresentationFormat>
  <Paragraphs>176</Paragraphs>
  <Slides>26</Slides>
  <Notes>26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Calibri</vt:lpstr>
      <vt:lpstr>Century Schoolbook</vt:lpstr>
      <vt:lpstr>Wingdings</vt:lpstr>
      <vt:lpstr>Wingdings 2</vt:lpstr>
      <vt:lpstr>sorbonne16juin</vt:lpstr>
      <vt:lpstr>Une clinique philosophique du burn-out des professionnels de santé</vt:lpstr>
      <vt:lpstr>Un projet sur le burn-out des soignants</vt:lpstr>
      <vt:lpstr>Plan du cours</vt:lpstr>
      <vt:lpstr>Pandémie de Covid-19 : Un révélateur des difficultés qui conduisent au burn-out des soignants</vt:lpstr>
      <vt:lpstr>Un révélateur des difficultés qui conduisent au burn-out des soignants</vt:lpstr>
      <vt:lpstr>1. Une souffrance éthique avant d’être psychologique</vt:lpstr>
      <vt:lpstr>1. Une souffrance éthique </vt:lpstr>
      <vt:lpstr>1. Dilemmes moraux et souffrance éthique </vt:lpstr>
      <vt:lpstr>2. Un paradoxal « retour du sens »</vt:lpstr>
      <vt:lpstr>2. La part des organisations dans la souffrance des soignants</vt:lpstr>
      <vt:lpstr>2. Une longue élaboration</vt:lpstr>
      <vt:lpstr>2. Les professions soignantes : des professions à risque (2)</vt:lpstr>
      <vt:lpstr>3. Une profession à risque et une vulnérabilité difficile à dire</vt:lpstr>
      <vt:lpstr>3. Une vulnérabilité en partage </vt:lpstr>
      <vt:lpstr>3. Une vulnérabilité en partage </vt:lpstr>
      <vt:lpstr>4. Le temps du soin </vt:lpstr>
      <vt:lpstr>4. Un temps contraint</vt:lpstr>
      <vt:lpstr>4. L’érosion du récit collectif </vt:lpstr>
      <vt:lpstr>5. De grandes capacités de résilience</vt:lpstr>
      <vt:lpstr>5. Et demain? </vt:lpstr>
      <vt:lpstr>6. Une philosophie clinique et clinicienne</vt:lpstr>
      <vt:lpstr>6. Le retour au compagnonnage entre médecine et philosophie</vt:lpstr>
      <vt:lpstr>6. Retrouver un récit collectif</vt:lpstr>
      <vt:lpstr>6. Une clinique des dénis de reconnaissance</vt:lpstr>
      <vt:lpstr>Une clinique philosophique du burn-out</vt:lpstr>
      <vt:lpstr>Bibliographie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clinique philosophique du burn-out des professionnels de santé</dc:title>
  <dc:creator>Valérie Gateau</dc:creator>
  <cp:lastModifiedBy>Valérie Gateau</cp:lastModifiedBy>
  <cp:revision>1</cp:revision>
  <dcterms:created xsi:type="dcterms:W3CDTF">2020-06-07T12:56:15Z</dcterms:created>
  <dcterms:modified xsi:type="dcterms:W3CDTF">2020-06-07T13:03:56Z</dcterms:modified>
</cp:coreProperties>
</file>